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489" r:id="rId2"/>
    <p:sldId id="508" r:id="rId3"/>
    <p:sldId id="462" r:id="rId4"/>
    <p:sldId id="461" r:id="rId5"/>
    <p:sldId id="334" r:id="rId6"/>
    <p:sldId id="352" r:id="rId7"/>
    <p:sldId id="524" r:id="rId8"/>
    <p:sldId id="353" r:id="rId9"/>
    <p:sldId id="525" r:id="rId10"/>
    <p:sldId id="358" r:id="rId11"/>
    <p:sldId id="463" r:id="rId12"/>
    <p:sldId id="527" r:id="rId13"/>
    <p:sldId id="354" r:id="rId14"/>
    <p:sldId id="374" r:id="rId15"/>
    <p:sldId id="507" r:id="rId16"/>
    <p:sldId id="490" r:id="rId17"/>
    <p:sldId id="509" r:id="rId18"/>
    <p:sldId id="523" r:id="rId19"/>
    <p:sldId id="520" r:id="rId20"/>
    <p:sldId id="518" r:id="rId21"/>
    <p:sldId id="528" r:id="rId22"/>
    <p:sldId id="529" r:id="rId23"/>
    <p:sldId id="480" r:id="rId24"/>
    <p:sldId id="485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502" r:id="rId33"/>
    <p:sldId id="499" r:id="rId34"/>
    <p:sldId id="503" r:id="rId35"/>
    <p:sldId id="500" r:id="rId36"/>
    <p:sldId id="504" r:id="rId37"/>
    <p:sldId id="505" r:id="rId38"/>
    <p:sldId id="501" r:id="rId39"/>
    <p:sldId id="530" r:id="rId40"/>
    <p:sldId id="373" r:id="rId41"/>
  </p:sldIdLst>
  <p:sldSz cx="12192000" cy="6858000"/>
  <p:notesSz cx="6669088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70"/>
    <a:srgbClr val="868686"/>
    <a:srgbClr val="FCA311"/>
    <a:srgbClr val="F7F7F7"/>
    <a:srgbClr val="FA9223"/>
    <a:srgbClr val="FA9211"/>
    <a:srgbClr val="F6A11B"/>
    <a:srgbClr val="B7CC6D"/>
    <a:srgbClr val="BAC6E8"/>
    <a:srgbClr val="C1D0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0" autoAdjust="0"/>
    <p:restoredTop sz="91358" autoAdjust="0"/>
  </p:normalViewPr>
  <p:slideViewPr>
    <p:cSldViewPr>
      <p:cViewPr varScale="1">
        <p:scale>
          <a:sx n="97" d="100"/>
          <a:sy n="97" d="100"/>
        </p:scale>
        <p:origin x="102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 err="1"/>
              <a:t>Ungas</a:t>
            </a:r>
            <a:r>
              <a:rPr lang="fi-FI" sz="2400" b="1" dirty="0"/>
              <a:t> </a:t>
            </a:r>
            <a:r>
              <a:rPr lang="fi-FI" sz="2400" b="1" dirty="0" err="1"/>
              <a:t>bedömning</a:t>
            </a:r>
            <a:r>
              <a:rPr lang="fi-FI" sz="2400" b="1" dirty="0"/>
              <a:t> av </a:t>
            </a:r>
            <a:r>
              <a:rPr lang="fi-FI" sz="2400" b="1" dirty="0" err="1"/>
              <a:t>erhållen</a:t>
            </a:r>
            <a:r>
              <a:rPr lang="fi-FI" sz="2400" b="1" dirty="0"/>
              <a:t> </a:t>
            </a:r>
            <a:r>
              <a:rPr lang="fi-FI" sz="2400" b="1" dirty="0" err="1"/>
              <a:t>service</a:t>
            </a:r>
            <a:r>
              <a:rPr lang="fi-FI" sz="2400" b="1" dirty="0"/>
              <a:t> </a:t>
            </a:r>
            <a:r>
              <a:rPr lang="fi-FI" sz="2400" b="1" dirty="0" err="1"/>
              <a:t>vid</a:t>
            </a:r>
            <a:r>
              <a:rPr lang="fi-FI" sz="2400" b="1" dirty="0"/>
              <a:t> </a:t>
            </a:r>
            <a:r>
              <a:rPr lang="fi-FI" sz="2400" b="1" dirty="0" err="1"/>
              <a:t>Navigatorn</a:t>
            </a:r>
            <a:r>
              <a:rPr lang="fi-FI" sz="2400" b="1" dirty="0"/>
              <a:t>           </a:t>
            </a:r>
          </a:p>
          <a:p>
            <a:pPr>
              <a:defRPr b="1"/>
            </a:pPr>
            <a:r>
              <a:rPr lang="fi-FI" sz="1200" b="1" dirty="0"/>
              <a:t>(</a:t>
            </a:r>
            <a:r>
              <a:rPr lang="fi-FI" sz="1400" b="1" dirty="0" err="1"/>
              <a:t>Källa</a:t>
            </a:r>
            <a:r>
              <a:rPr lang="fi-FI" sz="1400" b="1" dirty="0"/>
              <a:t>: </a:t>
            </a:r>
            <a:r>
              <a:rPr lang="fi-FI" sz="1400" b="1" dirty="0">
                <a:solidFill>
                  <a:srgbClr val="00B050"/>
                </a:solidFill>
              </a:rPr>
              <a:t>Määttä</a:t>
            </a:r>
            <a:r>
              <a:rPr lang="fi-FI" sz="1400" b="1" baseline="0" dirty="0">
                <a:solidFill>
                  <a:srgbClr val="00B050"/>
                </a:solidFill>
              </a:rPr>
              <a:t> &amp; Riikonen 2018</a:t>
            </a:r>
            <a:r>
              <a:rPr lang="fi-FI" sz="1400" b="1" dirty="0"/>
              <a:t>) </a:t>
            </a:r>
          </a:p>
        </c:rich>
      </c:tx>
      <c:layout>
        <c:manualLayout>
          <c:xMode val="edge"/>
          <c:yMode val="edge"/>
          <c:x val="0.11901345894728163"/>
          <c:y val="1.9599839188720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Mer nödja unga (8-10) N=262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Hittar arb/stud plats</c:v>
                </c:pt>
                <c:pt idx="1">
                  <c:v>Klarar framtid</c:v>
                </c:pt>
                <c:pt idx="2">
                  <c:v>Delaktig</c:v>
                </c:pt>
                <c:pt idx="3">
                  <c:v>Blev hörd</c:v>
                </c:pt>
                <c:pt idx="4">
                  <c:v>Fick info &amp; stöd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4.3</c:v>
                </c:pt>
                <c:pt idx="2">
                  <c:v>4.7</c:v>
                </c:pt>
                <c:pt idx="3">
                  <c:v>4.8</c:v>
                </c:pt>
                <c:pt idx="4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0F-BB41-A44D-F2FFA78441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Mindre nöjda unga (4-7) N=135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Hittar arb/stud plats</c:v>
                </c:pt>
                <c:pt idx="1">
                  <c:v>Klarar framtid</c:v>
                </c:pt>
                <c:pt idx="2">
                  <c:v>Delaktig</c:v>
                </c:pt>
                <c:pt idx="3">
                  <c:v>Blev hörd</c:v>
                </c:pt>
                <c:pt idx="4">
                  <c:v>Fick info &amp; stöd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4.5999999999999996</c:v>
                </c:pt>
                <c:pt idx="3">
                  <c:v>4.7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0F-BB41-A44D-F2FFA7844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885256"/>
        <c:axId val="341886432"/>
      </c:barChart>
      <c:catAx>
        <c:axId val="34188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1886432"/>
        <c:crosses val="autoZero"/>
        <c:auto val="1"/>
        <c:lblAlgn val="ctr"/>
        <c:lblOffset val="100"/>
        <c:noMultiLvlLbl val="0"/>
      </c:catAx>
      <c:valAx>
        <c:axId val="34188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188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Informanter, könsfördelning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62-264B-A9E9-0B31B92FBFB4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62-264B-A9E9-0B31B92FB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Kvinnor</c:v>
                </c:pt>
                <c:pt idx="1">
                  <c:v>Män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62-264B-A9E9-0B31B92FBF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Informanter, åldersfördelning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2E-EE4C-92F1-D8B375A875F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2E-EE4C-92F1-D8B375A875F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2E-EE4C-92F1-D8B375A875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15-19 år</c:v>
                </c:pt>
                <c:pt idx="1">
                  <c:v>20-24 år</c:v>
                </c:pt>
                <c:pt idx="2">
                  <c:v>25-29 år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0.13</c:v>
                </c:pt>
                <c:pt idx="1">
                  <c:v>0.5</c:v>
                </c:pt>
                <c:pt idx="2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2E-EE4C-92F1-D8B375A875F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Hur har den unga hittat till Navigatorn?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7B-5D46-8CB1-797D8E89F3B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7B-5D46-8CB1-797D8E89F3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Hänvisats</c:v>
                </c:pt>
                <c:pt idx="1">
                  <c:v>Tagit själv kontakt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7B-5D46-8CB1-797D8E89F3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Vilka instanser har hänvisat den unga till Navigatorn?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B6-FF48-8540-A80F188C667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B6-FF48-8540-A80F188C667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B6-FF48-8540-A80F188C667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B6-FF48-8540-A80F188C667A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B6-FF48-8540-A80F188C667A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B6-FF48-8540-A80F188C667A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B6-FF48-8540-A80F188C667A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1B6-FF48-8540-A80F188C667A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1B6-FF48-8540-A80F188C66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Taul1!$A$2:$A$10</c:f>
              <c:strCache>
                <c:ptCount val="9"/>
                <c:pt idx="0">
                  <c:v>TE-byrån</c:v>
                </c:pt>
                <c:pt idx="1">
                  <c:v>Närstående</c:v>
                </c:pt>
                <c:pt idx="2">
                  <c:v>Respa</c:v>
                </c:pt>
                <c:pt idx="3">
                  <c:v>Yrkesinstitut</c:v>
                </c:pt>
                <c:pt idx="4">
                  <c:v>Socialservice</c:v>
                </c:pt>
                <c:pt idx="5">
                  <c:v>Duuri</c:v>
                </c:pt>
                <c:pt idx="6">
                  <c:v>Sveps</c:v>
                </c:pt>
                <c:pt idx="7">
                  <c:v>Bostadsstiftelse</c:v>
                </c:pt>
                <c:pt idx="8">
                  <c:v>Tyttöjen Talo</c:v>
                </c:pt>
              </c:strCache>
            </c:strRef>
          </c:cat>
          <c:val>
            <c:numRef>
              <c:f>Taul1!$B$2:$B$10</c:f>
              <c:numCache>
                <c:formatCode>0%</c:formatCode>
                <c:ptCount val="9"/>
                <c:pt idx="0">
                  <c:v>0.27</c:v>
                </c:pt>
                <c:pt idx="1">
                  <c:v>0.27</c:v>
                </c:pt>
                <c:pt idx="2">
                  <c:v>0.15</c:v>
                </c:pt>
                <c:pt idx="3">
                  <c:v>0.08</c:v>
                </c:pt>
                <c:pt idx="4">
                  <c:v>0.08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1B6-FF48-8540-A80F188C66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Unga i multiprofessionell handledning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CB-6E40-B5FC-1E78655FAC7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CB-6E40-B5FC-1E78655FAC7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CB-6E40-B5FC-1E78655FAC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Multiprofessionell</c:v>
                </c:pt>
                <c:pt idx="1">
                  <c:v>Individuell</c:v>
                </c:pt>
                <c:pt idx="2">
                  <c:v>Oklart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0.62</c:v>
                </c:pt>
                <c:pt idx="1">
                  <c:v>0.35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CB-6E40-B5FC-1E78655FAC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Har du haft nytta av den multiprofessionella servicen vid Navigatorn? (N=34)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5-0748-AD31-4C72195BF068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5-0748-AD31-4C72195BF068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A5-0748-AD31-4C72195BF068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A5-0748-AD31-4C72195BF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Ja</c:v>
                </c:pt>
                <c:pt idx="1">
                  <c:v>Nej</c:v>
                </c:pt>
                <c:pt idx="2">
                  <c:v>Både och</c:v>
                </c:pt>
                <c:pt idx="3">
                  <c:v>Inget svar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0.15</c:v>
                </c:pt>
                <c:pt idx="2">
                  <c:v>0.15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A5-0748-AD31-4C72195BF0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12.6.2018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12.6.2018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6" tIns="45203" rIns="90406" bIns="4520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wrap="square" lIns="90406" tIns="45203" rIns="90406" bIns="4520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wrap="square" lIns="90406" tIns="45203" rIns="90406" bIns="45203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8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9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6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7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6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4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A538-D3A4-7B46-B958-C8DA337BABB7}" type="slidenum">
              <a:rPr lang="fi-FI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5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9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255224"/>
            <a:ext cx="11514667" cy="590305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2132856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68000" y="254000"/>
            <a:ext cx="508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768075" y="3212976"/>
            <a:ext cx="508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Ryhmä 17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9" name="Ryhmä 18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JAAMOP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0"/>
            <a:ext cx="12192003" cy="6858000"/>
          </a:xfrm>
          <a:prstGeom prst="rect">
            <a:avLst/>
          </a:prstGeom>
          <a:solidFill>
            <a:srgbClr val="3A9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006E8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2053" y="6189673"/>
            <a:ext cx="1131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16/02/2017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0068" y="6189673"/>
            <a:ext cx="39712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409" y="6189673"/>
            <a:ext cx="308656" cy="365125"/>
          </a:xfrm>
          <a:prstGeom prst="rect">
            <a:avLst/>
          </a:prstGeom>
        </p:spPr>
        <p:txBody>
          <a:bodyPr/>
          <a:lstStyle/>
          <a:p>
            <a:fld id="{B6FC201B-236C-DD4D-9B64-905AB57C58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87" y="523895"/>
            <a:ext cx="8926867" cy="56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338667" y="254000"/>
            <a:ext cx="11514667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1" name="Ryhmä 10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3" y="254000"/>
            <a:ext cx="11512373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 bwMode="white">
          <a:xfrm>
            <a:off x="911424" y="2852936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70000"/>
              </a:lnSpc>
              <a:defRPr sz="9500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60°N 24°E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2" name="Ryhmä 11"/>
          <p:cNvGrpSpPr/>
          <p:nvPr userDrawn="1"/>
        </p:nvGrpSpPr>
        <p:grpSpPr bwMode="white">
          <a:xfrm>
            <a:off x="347250" y="260248"/>
            <a:ext cx="2491200" cy="2334818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008515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n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8" name="Ryhmä 27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111791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0" name="Ryhmä 19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1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6480043" y="2204865"/>
            <a:ext cx="528058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1" name="Ryhmä 20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38667" y="254000"/>
            <a:ext cx="11514667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TEXT</a:t>
            </a:r>
          </a:p>
        </p:txBody>
      </p:sp>
      <p:grpSp>
        <p:nvGrpSpPr>
          <p:cNvPr id="16" name="Ryhmä 15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19402" y="2132856"/>
            <a:ext cx="58566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996953"/>
            <a:ext cx="5952661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73333" y="254000"/>
            <a:ext cx="508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9" y="6238875"/>
            <a:ext cx="2086443" cy="55102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338667" y="254000"/>
            <a:ext cx="11514667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0" y="620713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200" y="1981200"/>
            <a:ext cx="904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16/02/2017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76000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/>
              <a:t>12.6.2018 / Wrede-Jäntti &amp; Westerback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5" r:id="rId4"/>
    <p:sldLayoutId id="2147483681" r:id="rId5"/>
    <p:sldLayoutId id="2147483667" r:id="rId6"/>
    <p:sldLayoutId id="2147483669" r:id="rId7"/>
    <p:sldLayoutId id="2147483684" r:id="rId8"/>
    <p:sldLayoutId id="2147483670" r:id="rId9"/>
    <p:sldLayoutId id="2147483678" r:id="rId10"/>
    <p:sldLayoutId id="2147483683" r:id="rId11"/>
    <p:sldLayoutId id="2147483686" r:id="rId12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matilda.wredejantti@helsinki.fi" TargetMode="External"/><Relationship Id="rId4" Type="http://schemas.openxmlformats.org/officeDocument/2006/relationships/hyperlink" Target="mailto:frida.westerback@helsinki.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fi-FI" dirty="0"/>
          </a:p>
          <a:p>
            <a:pPr algn="l"/>
            <a:r>
              <a:rPr lang="fi-FI" sz="2400" dirty="0"/>
              <a:t>Matilda Wrede-Jäntti &amp; Frida Westerback </a:t>
            </a:r>
          </a:p>
          <a:p>
            <a:pPr algn="l"/>
            <a:r>
              <a:rPr lang="fi-FI" sz="2400" dirty="0"/>
              <a:t>Helsingfors </a:t>
            </a:r>
            <a:r>
              <a:rPr lang="fi-FI" sz="2400" dirty="0" err="1"/>
              <a:t>universitet</a:t>
            </a:r>
            <a:r>
              <a:rPr lang="fi-FI" sz="2400" dirty="0"/>
              <a:t>, </a:t>
            </a:r>
            <a:r>
              <a:rPr lang="fi-FI" sz="2400" dirty="0" err="1"/>
              <a:t>Mathilda</a:t>
            </a:r>
            <a:r>
              <a:rPr lang="fi-FI" sz="2400" dirty="0"/>
              <a:t> Wrede-</a:t>
            </a:r>
            <a:r>
              <a:rPr lang="fi-FI" sz="2400" dirty="0" err="1"/>
              <a:t>institutet</a:t>
            </a:r>
            <a:endParaRPr lang="fi-FI" sz="2400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914400" y="2420888"/>
            <a:ext cx="10261600" cy="1728192"/>
          </a:xfrm>
        </p:spPr>
        <p:txBody>
          <a:bodyPr/>
          <a:lstStyle/>
          <a:p>
            <a:pPr algn="l"/>
            <a:r>
              <a:rPr lang="fi-FI" dirty="0" err="1"/>
              <a:t>navigatorn</a:t>
            </a:r>
            <a:r>
              <a:rPr lang="fi-FI" dirty="0"/>
              <a:t>   </a:t>
            </a:r>
            <a:r>
              <a:rPr lang="fi-FI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[Ohjaamo]                   </a:t>
            </a:r>
            <a:r>
              <a:rPr lang="fi-FI" dirty="0"/>
              <a:t>SETT UR de </a:t>
            </a:r>
            <a:r>
              <a:rPr lang="fi-FI" dirty="0" err="1"/>
              <a:t>ungas</a:t>
            </a:r>
            <a:r>
              <a:rPr lang="fi-FI" dirty="0"/>
              <a:t> SYNVINKEL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23684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NAVIGATORKONCEPTET </a:t>
            </a:r>
            <a:br>
              <a:rPr lang="fi-FI" dirty="0"/>
            </a:br>
            <a:r>
              <a:rPr lang="fi-FI" dirty="0"/>
              <a:t>i </a:t>
            </a:r>
            <a:r>
              <a:rPr lang="fi-FI" dirty="0" err="1"/>
              <a:t>bildform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36" y="1844824"/>
            <a:ext cx="6552728" cy="4657172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583832" y="1942240"/>
            <a:ext cx="24482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b="1" dirty="0" err="1"/>
              <a:t>Förr</a:t>
            </a:r>
            <a:r>
              <a:rPr lang="fi-FI" sz="1400" b="1" dirty="0"/>
              <a:t>: Ett </a:t>
            </a:r>
            <a:r>
              <a:rPr lang="fi-FI" sz="1400" b="1" dirty="0" err="1"/>
              <a:t>splittrat</a:t>
            </a:r>
            <a:r>
              <a:rPr lang="fi-FI" sz="1400" b="1" dirty="0"/>
              <a:t> </a:t>
            </a:r>
            <a:r>
              <a:rPr lang="fi-FI" sz="1400" b="1" dirty="0" err="1"/>
              <a:t>servicefält</a:t>
            </a:r>
            <a:endParaRPr lang="fi-FI" sz="14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143672" y="4365104"/>
            <a:ext cx="5328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400" b="1" dirty="0" err="1"/>
              <a:t>Med</a:t>
            </a:r>
            <a:r>
              <a:rPr lang="fi-FI" sz="1400" b="1" dirty="0"/>
              <a:t> </a:t>
            </a:r>
            <a:r>
              <a:rPr lang="fi-FI" sz="1400" b="1" dirty="0" err="1"/>
              <a:t>Navigatorn</a:t>
            </a:r>
            <a:r>
              <a:rPr lang="fi-FI" sz="1400" b="1" dirty="0"/>
              <a:t>: En </a:t>
            </a:r>
            <a:r>
              <a:rPr lang="fi-FI" sz="1400" b="1" dirty="0" err="1"/>
              <a:t>enhetlig</a:t>
            </a:r>
            <a:r>
              <a:rPr lang="fi-FI" sz="1400" b="1" dirty="0"/>
              <a:t>, </a:t>
            </a:r>
            <a:r>
              <a:rPr lang="fi-FI" sz="1400" b="1" dirty="0" err="1"/>
              <a:t>enklare</a:t>
            </a:r>
            <a:r>
              <a:rPr lang="fi-FI" sz="1400" b="1" dirty="0"/>
              <a:t> </a:t>
            </a:r>
            <a:r>
              <a:rPr lang="fi-FI" sz="1400" b="1" dirty="0" err="1"/>
              <a:t>och</a:t>
            </a:r>
            <a:r>
              <a:rPr lang="fi-FI" sz="1400" b="1" dirty="0"/>
              <a:t> </a:t>
            </a:r>
            <a:r>
              <a:rPr lang="fi-FI" sz="1400" b="1" dirty="0" err="1"/>
              <a:t>snabbare</a:t>
            </a:r>
            <a:r>
              <a:rPr lang="fi-FI" sz="1400" b="1" dirty="0"/>
              <a:t> </a:t>
            </a:r>
            <a:r>
              <a:rPr lang="fi-FI" sz="1400" b="1" dirty="0" err="1"/>
              <a:t>process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30622619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5172853" y="1632221"/>
            <a:ext cx="857473" cy="9077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1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252109" y="2387202"/>
            <a:ext cx="857473" cy="9077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1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63665" y="1921275"/>
            <a:ext cx="1043560" cy="94693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9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890436" y="1356888"/>
            <a:ext cx="1191376" cy="97662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STUDIE- RÅDGIVING</a:t>
            </a:r>
            <a:endParaRPr lang="en-GB" sz="9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76892" y="2451087"/>
            <a:ext cx="1051184" cy="9581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FÖRETAG</a:t>
            </a:r>
            <a:endParaRPr lang="en-GB" sz="9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360" y="1613840"/>
            <a:ext cx="1289892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SERVICEFORMER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686" y="3574561"/>
            <a:ext cx="1371603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IMPLEMENTERING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659" y="5104922"/>
            <a:ext cx="1610512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 KARAKTERISTISKA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8740" y="210162"/>
            <a:ext cx="4882027" cy="1054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NAVIGATOR-SERVICEN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Information, </a:t>
            </a:r>
            <a:r>
              <a:rPr lang="en-GB" sz="2000" b="1" dirty="0" err="1">
                <a:solidFill>
                  <a:schemeClr val="bg1"/>
                </a:solidFill>
              </a:rPr>
              <a:t>råd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och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vägledning</a:t>
            </a:r>
            <a:r>
              <a:rPr lang="en-GB" sz="2000" b="1" dirty="0">
                <a:solidFill>
                  <a:schemeClr val="bg1"/>
                </a:solidFill>
              </a:rPr>
              <a:t> för </a:t>
            </a:r>
            <a:r>
              <a:rPr lang="en-GB" sz="2000" b="1" dirty="0" err="1">
                <a:solidFill>
                  <a:schemeClr val="bg1"/>
                </a:solidFill>
              </a:rPr>
              <a:t>unga</a:t>
            </a:r>
            <a:r>
              <a:rPr lang="en-GB" sz="2000" b="1" dirty="0">
                <a:solidFill>
                  <a:schemeClr val="bg1"/>
                </a:solidFill>
              </a:rPr>
              <a:t> 15-29 </a:t>
            </a:r>
            <a:r>
              <a:rPr lang="en-GB" sz="2000" b="1" dirty="0" err="1">
                <a:solidFill>
                  <a:schemeClr val="bg1"/>
                </a:solidFill>
              </a:rPr>
              <a:t>åringar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4580" y="5157936"/>
            <a:ext cx="1033793" cy="4843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SNABBT OCH BASERAD PÅ BEHOV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8854" y="5212175"/>
            <a:ext cx="712825" cy="4843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  <a:cs typeface="Arial" charset="0"/>
              </a:rPr>
              <a:t>LÄTT-NÅBAR</a:t>
            </a:r>
            <a:endParaRPr lang="en-GB" sz="800" b="1" dirty="0">
              <a:solidFill>
                <a:srgbClr val="006E89"/>
              </a:solidFill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4666" y="5144806"/>
            <a:ext cx="1360383" cy="46396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EN DÖRR, </a:t>
            </a:r>
          </a:p>
          <a:p>
            <a:pPr algn="ctr"/>
            <a:r>
              <a:rPr lang="en-GB" sz="800" b="1" dirty="0">
                <a:solidFill>
                  <a:srgbClr val="006E89"/>
                </a:solidFill>
              </a:rPr>
              <a:t>MULTI-SEKTORIELL SERVICE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43370" y="5202300"/>
            <a:ext cx="1339806" cy="463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DEN UNGA SJÄLV EXPERT PÅ SITT LIV</a:t>
            </a:r>
            <a:endParaRPr lang="en-GB" sz="800" b="1" dirty="0">
              <a:solidFill>
                <a:srgbClr val="006E89"/>
              </a:solidFill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7708" y="5212175"/>
            <a:ext cx="98599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KONTINUITET, UTVECKLING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7508" y="5848555"/>
            <a:ext cx="2522691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UNDERVISNINGS- OCH KULTURMINISTERIET</a:t>
            </a:r>
            <a:endParaRPr lang="en-GB" sz="800" dirty="0">
              <a:solidFill>
                <a:srgbClr val="006E89"/>
              </a:solidFill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5868" y="5841418"/>
            <a:ext cx="2302500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SOCIAL-OCH HÄLSOVÅRDSMINISTERIET</a:t>
            </a:r>
            <a:endParaRPr lang="en-GB" sz="800" dirty="0">
              <a:solidFill>
                <a:srgbClr val="006E89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7186" y="5841418"/>
            <a:ext cx="2026184" cy="200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800" b="1" dirty="0">
                <a:solidFill>
                  <a:srgbClr val="006E89"/>
                </a:solidFill>
              </a:rPr>
              <a:t>ARBETS-OCH NÄRINGSMINISTRIET</a:t>
            </a:r>
            <a:endParaRPr lang="en-GB" sz="800" dirty="0">
              <a:solidFill>
                <a:srgbClr val="006E89"/>
              </a:solidFill>
              <a:ea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5555" y="1677893"/>
            <a:ext cx="1047310" cy="9430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800" b="1" dirty="0">
                <a:solidFill>
                  <a:srgbClr val="26B6B4"/>
                </a:solidFill>
                <a:latin typeface="Arial" charset="0"/>
              </a:rPr>
              <a:t>ÄVEN FRÅGOR SOM  BERÖR MENTAL HÄLSA </a:t>
            </a:r>
          </a:p>
        </p:txBody>
      </p:sp>
      <p:sp>
        <p:nvSpPr>
          <p:cNvPr id="35" name="Oval 34"/>
          <p:cNvSpPr/>
          <p:nvPr/>
        </p:nvSpPr>
        <p:spPr>
          <a:xfrm>
            <a:off x="6672837" y="1356888"/>
            <a:ext cx="1073232" cy="9425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HÄLSO-RELATERAD SERVICE</a:t>
            </a:r>
          </a:p>
        </p:txBody>
      </p:sp>
      <p:sp>
        <p:nvSpPr>
          <p:cNvPr id="36" name="Oval 35"/>
          <p:cNvSpPr/>
          <p:nvPr/>
        </p:nvSpPr>
        <p:spPr>
          <a:xfrm>
            <a:off x="8155531" y="2176604"/>
            <a:ext cx="1062610" cy="9394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SERVICE FÖR MISS-BRUKARE</a:t>
            </a:r>
          </a:p>
        </p:txBody>
      </p:sp>
      <p:sp>
        <p:nvSpPr>
          <p:cNvPr id="37" name="Oval 36"/>
          <p:cNvSpPr/>
          <p:nvPr/>
        </p:nvSpPr>
        <p:spPr>
          <a:xfrm>
            <a:off x="7383421" y="2451087"/>
            <a:ext cx="974338" cy="9201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FPA</a:t>
            </a:r>
            <a:endParaRPr lang="en-GB" sz="9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66968" y="1139856"/>
            <a:ext cx="974338" cy="9201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SERVICE FÖR UNGA PERSONER</a:t>
            </a:r>
            <a:endParaRPr lang="en-GB" sz="900" b="1" dirty="0">
              <a:solidFill>
                <a:srgbClr val="26B6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50544" y="2837504"/>
            <a:ext cx="1044684" cy="97668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800" b="1" dirty="0">
                <a:solidFill>
                  <a:srgbClr val="26B6B4"/>
                </a:solidFill>
                <a:latin typeface="Arial" charset="0"/>
              </a:rPr>
              <a:t>INFORMATION OCH RÅDGIVNING </a:t>
            </a:r>
          </a:p>
        </p:txBody>
      </p:sp>
      <p:sp>
        <p:nvSpPr>
          <p:cNvPr id="41" name="Oval 40"/>
          <p:cNvSpPr/>
          <p:nvPr/>
        </p:nvSpPr>
        <p:spPr>
          <a:xfrm>
            <a:off x="3531622" y="1961317"/>
            <a:ext cx="1042805" cy="92062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900" b="1" dirty="0">
                <a:solidFill>
                  <a:srgbClr val="26B6B4"/>
                </a:solidFill>
                <a:latin typeface="Arial" charset="0"/>
              </a:rPr>
              <a:t>JOB COACHING</a:t>
            </a:r>
          </a:p>
        </p:txBody>
      </p:sp>
      <p:sp>
        <p:nvSpPr>
          <p:cNvPr id="14" name="Oval 13"/>
          <p:cNvSpPr/>
          <p:nvPr/>
        </p:nvSpPr>
        <p:spPr>
          <a:xfrm>
            <a:off x="6309754" y="2091986"/>
            <a:ext cx="1310137" cy="13101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1100" b="1" dirty="0">
                <a:solidFill>
                  <a:srgbClr val="26B6B4"/>
                </a:solidFill>
                <a:latin typeface="Arial" charset="0"/>
              </a:rPr>
              <a:t>SOCIAL SERVICE</a:t>
            </a:r>
          </a:p>
        </p:txBody>
      </p:sp>
      <p:sp>
        <p:nvSpPr>
          <p:cNvPr id="15" name="Oval 14"/>
          <p:cNvSpPr/>
          <p:nvPr/>
        </p:nvSpPr>
        <p:spPr>
          <a:xfrm>
            <a:off x="4312471" y="1911643"/>
            <a:ext cx="1607227" cy="13743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1200" b="1" dirty="0">
                <a:solidFill>
                  <a:srgbClr val="26B6B4"/>
                </a:solidFill>
                <a:latin typeface="Arial" charset="0"/>
              </a:rPr>
              <a:t>UPPSÖKANDE UNGDOMS-ARBETE</a:t>
            </a:r>
          </a:p>
        </p:txBody>
      </p:sp>
      <p:sp>
        <p:nvSpPr>
          <p:cNvPr id="13" name="Oval 12"/>
          <p:cNvSpPr/>
          <p:nvPr/>
        </p:nvSpPr>
        <p:spPr>
          <a:xfrm>
            <a:off x="5468396" y="1448165"/>
            <a:ext cx="1456877" cy="145687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1200" b="1" dirty="0">
                <a:solidFill>
                  <a:srgbClr val="26B6B4"/>
                </a:solidFill>
                <a:latin typeface="Arial" charset="0"/>
              </a:rPr>
              <a:t>TE-SERVICE (ANB)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C201B-236C-DD4D-9B64-905AB57C585D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95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29B5-25F1-9243-9448-55CA22FA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NAVIGATORN ERBJUDER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C3B88-198D-C640-9603-AFB92177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23640" y="2718553"/>
            <a:ext cx="10047864" cy="12319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32AAC7-DCCB-184F-BE4C-FD10D24B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12.6.2018 / Wrede-Jäntti &amp; Westerback</a:t>
            </a:r>
            <a:endParaRPr lang="fi-FI" dirty="0"/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xmlns="" id="{E3441289-D737-C142-9A5D-4439DABF60CC}"/>
              </a:ext>
            </a:extLst>
          </p:cNvPr>
          <p:cNvSpPr txBox="1"/>
          <p:nvPr/>
        </p:nvSpPr>
        <p:spPr>
          <a:xfrm>
            <a:off x="5348847" y="1538453"/>
            <a:ext cx="722041" cy="7220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6FB065A-27D4-1842-9837-CB60F94BEF31}"/>
              </a:ext>
            </a:extLst>
          </p:cNvPr>
          <p:cNvGrpSpPr/>
          <p:nvPr/>
        </p:nvGrpSpPr>
        <p:grpSpPr>
          <a:xfrm>
            <a:off x="9415534" y="3669830"/>
            <a:ext cx="2393294" cy="1021121"/>
            <a:chOff x="769170" y="0"/>
            <a:chExt cx="1021121" cy="10211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1DC3A38-FB8C-B444-AF1E-0C7FCCF8DAF5}"/>
                </a:ext>
              </a:extLst>
            </p:cNvPr>
            <p:cNvSpPr/>
            <p:nvPr/>
          </p:nvSpPr>
          <p:spPr>
            <a:xfrm>
              <a:off x="769170" y="0"/>
              <a:ext cx="1021121" cy="10211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xmlns="" id="{82B29FCD-8A5C-E84D-A8D3-1D57100C42B4}"/>
                </a:ext>
              </a:extLst>
            </p:cNvPr>
            <p:cNvSpPr txBox="1"/>
            <p:nvPr/>
          </p:nvSpPr>
          <p:spPr>
            <a:xfrm>
              <a:off x="889429" y="130305"/>
              <a:ext cx="722041" cy="722041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/>
                <a:t>FPA (</a:t>
              </a:r>
              <a:r>
                <a:rPr lang="en-US" sz="2100" b="1" dirty="0" err="1"/>
                <a:t>Kela</a:t>
              </a:r>
              <a:r>
                <a:rPr lang="en-US" sz="2100" b="1" dirty="0"/>
                <a:t>)</a:t>
              </a:r>
              <a:endParaRPr lang="en-US" sz="2100" b="1" kern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E6613ED-5B63-AC41-AC6C-1D31E6C206C2}"/>
              </a:ext>
            </a:extLst>
          </p:cNvPr>
          <p:cNvGrpSpPr/>
          <p:nvPr/>
        </p:nvGrpSpPr>
        <p:grpSpPr>
          <a:xfrm>
            <a:off x="8924870" y="4579524"/>
            <a:ext cx="2393294" cy="1021121"/>
            <a:chOff x="2180453" y="-498754"/>
            <a:chExt cx="1021121" cy="10211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A6CB6F1-0FCF-DC4F-A201-A5B81C4494D1}"/>
                </a:ext>
              </a:extLst>
            </p:cNvPr>
            <p:cNvSpPr/>
            <p:nvPr/>
          </p:nvSpPr>
          <p:spPr>
            <a:xfrm>
              <a:off x="2180453" y="-498754"/>
              <a:ext cx="1021121" cy="10211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4">
              <a:extLst>
                <a:ext uri="{FF2B5EF4-FFF2-40B4-BE49-F238E27FC236}">
                  <a16:creationId xmlns:a16="http://schemas.microsoft.com/office/drawing/2014/main" xmlns="" id="{E55EB1A5-E120-A84F-BEF7-F35CEAAD92CD}"/>
                </a:ext>
              </a:extLst>
            </p:cNvPr>
            <p:cNvSpPr txBox="1"/>
            <p:nvPr/>
          </p:nvSpPr>
          <p:spPr>
            <a:xfrm>
              <a:off x="2329993" y="-360075"/>
              <a:ext cx="722041" cy="722041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 err="1"/>
                <a:t>Socialt</a:t>
              </a:r>
              <a:r>
                <a:rPr lang="en-US" sz="2100" b="1" dirty="0"/>
                <a:t> </a:t>
              </a:r>
              <a:r>
                <a:rPr lang="en-US" sz="2100" b="1" dirty="0" err="1"/>
                <a:t>arbete</a:t>
              </a:r>
              <a:endParaRPr lang="en-US" sz="2100" b="1" kern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64AAC8B-844E-5C4A-9C8C-02DDE4275953}"/>
              </a:ext>
            </a:extLst>
          </p:cNvPr>
          <p:cNvGrpSpPr/>
          <p:nvPr/>
        </p:nvGrpSpPr>
        <p:grpSpPr>
          <a:xfrm>
            <a:off x="8497707" y="1862357"/>
            <a:ext cx="2393294" cy="1021121"/>
            <a:chOff x="720478" y="0"/>
            <a:chExt cx="1021121" cy="10211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1303ED26-EF08-FA4D-903E-6147C00C0BFA}"/>
                </a:ext>
              </a:extLst>
            </p:cNvPr>
            <p:cNvSpPr/>
            <p:nvPr/>
          </p:nvSpPr>
          <p:spPr>
            <a:xfrm>
              <a:off x="720478" y="0"/>
              <a:ext cx="1021121" cy="10211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4">
              <a:extLst>
                <a:ext uri="{FF2B5EF4-FFF2-40B4-BE49-F238E27FC236}">
                  <a16:creationId xmlns:a16="http://schemas.microsoft.com/office/drawing/2014/main" xmlns="" id="{60903D20-79BB-024A-A012-614F51F0CF75}"/>
                </a:ext>
              </a:extLst>
            </p:cNvPr>
            <p:cNvSpPr txBox="1"/>
            <p:nvPr/>
          </p:nvSpPr>
          <p:spPr>
            <a:xfrm>
              <a:off x="870018" y="149540"/>
              <a:ext cx="744098" cy="7220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 err="1"/>
                <a:t>Tjänster</a:t>
              </a:r>
              <a:r>
                <a:rPr lang="en-US" sz="2100" b="1" kern="1200" dirty="0"/>
                <a:t> </a:t>
              </a:r>
              <a:r>
                <a:rPr lang="en-US" sz="2100" b="1" kern="1200" dirty="0" err="1"/>
                <a:t>av</a:t>
              </a:r>
              <a:r>
                <a:rPr lang="en-US" sz="2100" b="1" kern="1200" dirty="0"/>
                <a:t> </a:t>
              </a:r>
              <a:r>
                <a:rPr lang="en-US" sz="2100" b="1" kern="1200" dirty="0" err="1"/>
                <a:t>hälsovårdare</a:t>
              </a:r>
              <a:endParaRPr lang="en-US" sz="2100" b="1" kern="1200" dirty="0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38C1AE2-88E9-5449-AEEC-67E6F473C473}"/>
              </a:ext>
            </a:extLst>
          </p:cNvPr>
          <p:cNvSpPr/>
          <p:nvPr/>
        </p:nvSpPr>
        <p:spPr>
          <a:xfrm>
            <a:off x="6824246" y="1291846"/>
            <a:ext cx="2393294" cy="1021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sz="2000" b="1" dirty="0" err="1"/>
              <a:t>Ungdoms-arbete</a:t>
            </a:r>
            <a:endParaRPr lang="fi-FI" sz="2000" b="1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E87F6242-42A1-E146-9EB9-CB16E6C2CECD}"/>
              </a:ext>
            </a:extLst>
          </p:cNvPr>
          <p:cNvGrpSpPr/>
          <p:nvPr/>
        </p:nvGrpSpPr>
        <p:grpSpPr>
          <a:xfrm>
            <a:off x="4791960" y="1292587"/>
            <a:ext cx="5214574" cy="2110077"/>
            <a:chOff x="-632787" y="-1238496"/>
            <a:chExt cx="2224846" cy="211007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56F9B153-F553-BA4A-8771-F2D54EC7EDDA}"/>
                </a:ext>
              </a:extLst>
            </p:cNvPr>
            <p:cNvSpPr/>
            <p:nvPr/>
          </p:nvSpPr>
          <p:spPr>
            <a:xfrm>
              <a:off x="-632787" y="-1238496"/>
              <a:ext cx="1021121" cy="10211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i-FI" sz="2000" b="1" dirty="0" err="1"/>
                <a:t>Arbete</a:t>
              </a:r>
              <a:r>
                <a:rPr lang="fi-FI" sz="2000" b="1" dirty="0"/>
                <a:t> </a:t>
              </a:r>
              <a:r>
                <a:rPr lang="fi-FI" sz="2000" b="1" dirty="0" err="1"/>
                <a:t>med</a:t>
              </a:r>
              <a:r>
                <a:rPr lang="fi-FI" sz="2000" b="1" dirty="0"/>
                <a:t> </a:t>
              </a:r>
              <a:r>
                <a:rPr lang="fi-FI" sz="2000" b="1" dirty="0" err="1"/>
                <a:t>invandrare</a:t>
              </a:r>
              <a:endParaRPr lang="fi-FI" sz="2000" b="1" dirty="0"/>
            </a:p>
          </p:txBody>
        </p:sp>
        <p:sp>
          <p:nvSpPr>
            <p:cNvPr id="74" name="Oval 4">
              <a:extLst>
                <a:ext uri="{FF2B5EF4-FFF2-40B4-BE49-F238E27FC236}">
                  <a16:creationId xmlns:a16="http://schemas.microsoft.com/office/drawing/2014/main" xmlns="" id="{716346AC-C472-CD40-BD88-FB743688A580}"/>
                </a:ext>
              </a:extLst>
            </p:cNvPr>
            <p:cNvSpPr txBox="1"/>
            <p:nvPr/>
          </p:nvSpPr>
          <p:spPr>
            <a:xfrm>
              <a:off x="870018" y="149540"/>
              <a:ext cx="722041" cy="7220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535E220D-7DDF-DD4D-894F-EEA05AE87A0B}"/>
              </a:ext>
            </a:extLst>
          </p:cNvPr>
          <p:cNvSpPr/>
          <p:nvPr/>
        </p:nvSpPr>
        <p:spPr>
          <a:xfrm>
            <a:off x="1857822" y="4873851"/>
            <a:ext cx="2393294" cy="1021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sz="2000" b="1" dirty="0" err="1"/>
              <a:t>Speciallärar-tjänster</a:t>
            </a:r>
            <a:endParaRPr lang="fi-FI" sz="2000" b="1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E1C9AAEC-B6F9-A049-BF12-229EAF7DA8C6}"/>
              </a:ext>
            </a:extLst>
          </p:cNvPr>
          <p:cNvSpPr/>
          <p:nvPr/>
        </p:nvSpPr>
        <p:spPr>
          <a:xfrm>
            <a:off x="5544662" y="5244481"/>
            <a:ext cx="2393295" cy="1021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sz="2000" b="1" dirty="0" err="1"/>
              <a:t>Studie</a:t>
            </a:r>
            <a:r>
              <a:rPr lang="fi-FI" sz="2000" b="1" dirty="0"/>
              <a:t>- </a:t>
            </a:r>
            <a:r>
              <a:rPr lang="fi-FI" sz="2000" b="1" dirty="0" err="1"/>
              <a:t>rådgivning</a:t>
            </a:r>
            <a:endParaRPr lang="fi-FI" sz="2000" b="1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CA38419E-677A-1B43-B6BC-7AFE008654EF}"/>
              </a:ext>
            </a:extLst>
          </p:cNvPr>
          <p:cNvGrpSpPr/>
          <p:nvPr/>
        </p:nvGrpSpPr>
        <p:grpSpPr>
          <a:xfrm>
            <a:off x="3603993" y="5178384"/>
            <a:ext cx="2393294" cy="1021121"/>
            <a:chOff x="720478" y="0"/>
            <a:chExt cx="1021121" cy="10211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18ADA515-3BF5-3B47-8E2E-A937AC61AB1C}"/>
                </a:ext>
              </a:extLst>
            </p:cNvPr>
            <p:cNvSpPr/>
            <p:nvPr/>
          </p:nvSpPr>
          <p:spPr>
            <a:xfrm>
              <a:off x="720478" y="0"/>
              <a:ext cx="1021121" cy="10211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Oval 4">
              <a:extLst>
                <a:ext uri="{FF2B5EF4-FFF2-40B4-BE49-F238E27FC236}">
                  <a16:creationId xmlns:a16="http://schemas.microsoft.com/office/drawing/2014/main" xmlns="" id="{5A0B5A88-4065-514D-8870-E2E91FC3DD90}"/>
                </a:ext>
              </a:extLst>
            </p:cNvPr>
            <p:cNvSpPr txBox="1"/>
            <p:nvPr/>
          </p:nvSpPr>
          <p:spPr>
            <a:xfrm>
              <a:off x="870018" y="149540"/>
              <a:ext cx="722041" cy="72204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 err="1"/>
                <a:t>Utbildnings-stigar</a:t>
              </a:r>
              <a:endParaRPr lang="en-US" sz="2100" b="1" kern="1200" dirty="0"/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B47E25BC-3075-5D41-B079-06217ED12B61}"/>
              </a:ext>
            </a:extLst>
          </p:cNvPr>
          <p:cNvSpPr/>
          <p:nvPr/>
        </p:nvSpPr>
        <p:spPr>
          <a:xfrm>
            <a:off x="2537815" y="1410283"/>
            <a:ext cx="2552940" cy="102112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sz="2000" b="1" dirty="0"/>
              <a:t>Service </a:t>
            </a:r>
            <a:r>
              <a:rPr lang="fi-FI" sz="2000" b="1" dirty="0" err="1"/>
              <a:t>på</a:t>
            </a:r>
            <a:r>
              <a:rPr lang="fi-FI" sz="2000" b="1" dirty="0"/>
              <a:t> </a:t>
            </a:r>
            <a:r>
              <a:rPr lang="fi-FI" sz="2000" b="1" dirty="0" err="1"/>
              <a:t>svenska</a:t>
            </a:r>
            <a:endParaRPr lang="fi-FI" sz="2000" b="1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97DA0CB3-FCC1-3245-B867-581F315FFB6D}"/>
              </a:ext>
            </a:extLst>
          </p:cNvPr>
          <p:cNvSpPr/>
          <p:nvPr/>
        </p:nvSpPr>
        <p:spPr>
          <a:xfrm>
            <a:off x="3923767" y="2813959"/>
            <a:ext cx="4320486" cy="1840269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i-FI" sz="3600" b="1" dirty="0" err="1"/>
              <a:t>Navigatorn</a:t>
            </a:r>
            <a:r>
              <a:rPr lang="fi-FI" sz="2800" dirty="0"/>
              <a:t> (Ohjaamo)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9EC700A-3048-6F42-9B23-D7ED4DE57011}"/>
              </a:ext>
            </a:extLst>
          </p:cNvPr>
          <p:cNvGrpSpPr/>
          <p:nvPr/>
        </p:nvGrpSpPr>
        <p:grpSpPr>
          <a:xfrm>
            <a:off x="773221" y="3997624"/>
            <a:ext cx="2393294" cy="1021121"/>
            <a:chOff x="720478" y="0"/>
            <a:chExt cx="1021121" cy="102112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8A791E5C-A012-EF4D-A394-006A16030ABF}"/>
                </a:ext>
              </a:extLst>
            </p:cNvPr>
            <p:cNvSpPr/>
            <p:nvPr/>
          </p:nvSpPr>
          <p:spPr>
            <a:xfrm>
              <a:off x="720478" y="0"/>
              <a:ext cx="1021121" cy="10211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Oval 4">
              <a:extLst>
                <a:ext uri="{FF2B5EF4-FFF2-40B4-BE49-F238E27FC236}">
                  <a16:creationId xmlns:a16="http://schemas.microsoft.com/office/drawing/2014/main" xmlns="" id="{302B2786-D8BB-0642-B074-5399B7784308}"/>
                </a:ext>
              </a:extLst>
            </p:cNvPr>
            <p:cNvSpPr txBox="1"/>
            <p:nvPr/>
          </p:nvSpPr>
          <p:spPr>
            <a:xfrm>
              <a:off x="870018" y="149540"/>
              <a:ext cx="722041" cy="7220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 err="1">
                  <a:solidFill>
                    <a:srgbClr val="FF0000"/>
                  </a:solidFill>
                </a:rPr>
                <a:t>Työllisyys-palvelut</a:t>
              </a:r>
              <a:endParaRPr lang="en-US" sz="21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270EFC8A-87BC-2540-9ABF-0F12DFDB4B40}"/>
              </a:ext>
            </a:extLst>
          </p:cNvPr>
          <p:cNvGrpSpPr/>
          <p:nvPr/>
        </p:nvGrpSpPr>
        <p:grpSpPr>
          <a:xfrm>
            <a:off x="7387915" y="5153744"/>
            <a:ext cx="2393294" cy="1021121"/>
            <a:chOff x="710652" y="2359738"/>
            <a:chExt cx="1021121" cy="1021121"/>
          </a:xfrm>
          <a:solidFill>
            <a:srgbClr val="FFDB70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490AA468-D9C8-FE4E-BD72-5B3E0CBAEC47}"/>
                </a:ext>
              </a:extLst>
            </p:cNvPr>
            <p:cNvSpPr/>
            <p:nvPr/>
          </p:nvSpPr>
          <p:spPr>
            <a:xfrm>
              <a:off x="710652" y="2359738"/>
              <a:ext cx="1021121" cy="10211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Oval 4">
              <a:extLst>
                <a:ext uri="{FF2B5EF4-FFF2-40B4-BE49-F238E27FC236}">
                  <a16:creationId xmlns:a16="http://schemas.microsoft.com/office/drawing/2014/main" xmlns="" id="{056CF3F5-57DD-A243-8BC5-955A41E85E3B}"/>
                </a:ext>
              </a:extLst>
            </p:cNvPr>
            <p:cNvSpPr txBox="1"/>
            <p:nvPr/>
          </p:nvSpPr>
          <p:spPr>
            <a:xfrm>
              <a:off x="841090" y="2522518"/>
              <a:ext cx="722041" cy="7220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dirty="0" err="1">
                  <a:solidFill>
                    <a:srgbClr val="FF0000"/>
                  </a:solidFill>
                </a:rPr>
                <a:t>Idrotts</a:t>
              </a:r>
              <a:r>
                <a:rPr lang="en-US" sz="2100" b="1" kern="1200" dirty="0" err="1">
                  <a:solidFill>
                    <a:srgbClr val="FF0000"/>
                  </a:solidFill>
                </a:rPr>
                <a:t>-tjänster</a:t>
              </a:r>
              <a:endParaRPr lang="en-US" sz="21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4B880F7-3C98-3143-8A04-46A00855D051}"/>
              </a:ext>
            </a:extLst>
          </p:cNvPr>
          <p:cNvSpPr/>
          <p:nvPr/>
        </p:nvSpPr>
        <p:spPr>
          <a:xfrm>
            <a:off x="9312453" y="2705369"/>
            <a:ext cx="2552940" cy="1021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sz="2000" b="1" dirty="0" err="1"/>
              <a:t>Rådgivning</a:t>
            </a:r>
            <a:r>
              <a:rPr lang="fi-FI" sz="2000" b="1" dirty="0"/>
              <a:t> </a:t>
            </a:r>
            <a:r>
              <a:rPr lang="fi-FI" sz="2000" b="1" dirty="0" err="1"/>
              <a:t>och</a:t>
            </a:r>
            <a:r>
              <a:rPr lang="fi-FI" sz="2000" b="1" dirty="0"/>
              <a:t> </a:t>
            </a:r>
            <a:r>
              <a:rPr lang="fi-FI" sz="2000" b="1" dirty="0" err="1"/>
              <a:t>guidning</a:t>
            </a:r>
            <a:endParaRPr lang="fi-FI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C0DED22-68B3-6A4A-B031-DC294B971681}"/>
              </a:ext>
            </a:extLst>
          </p:cNvPr>
          <p:cNvSpPr/>
          <p:nvPr/>
        </p:nvSpPr>
        <p:spPr>
          <a:xfrm>
            <a:off x="491833" y="3001770"/>
            <a:ext cx="2393294" cy="10211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i-FI" sz="2000" b="1" dirty="0" err="1"/>
              <a:t>Samarbete</a:t>
            </a:r>
            <a:r>
              <a:rPr lang="fi-FI" sz="2000" b="1" dirty="0"/>
              <a:t> </a:t>
            </a:r>
            <a:r>
              <a:rPr lang="fi-FI" sz="2000" b="1" dirty="0" err="1"/>
              <a:t>med</a:t>
            </a:r>
            <a:r>
              <a:rPr lang="fi-FI" sz="2000" b="1" dirty="0"/>
              <a:t> </a:t>
            </a:r>
            <a:r>
              <a:rPr lang="fi-FI" sz="2000" b="1" dirty="0" err="1"/>
              <a:t>företag</a:t>
            </a:r>
            <a:endParaRPr lang="fi-FI" sz="20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22D84D6-B3E6-8743-BA8B-EAC55F147874}"/>
              </a:ext>
            </a:extLst>
          </p:cNvPr>
          <p:cNvGrpSpPr/>
          <p:nvPr/>
        </p:nvGrpSpPr>
        <p:grpSpPr>
          <a:xfrm>
            <a:off x="983587" y="2052999"/>
            <a:ext cx="2393294" cy="1021121"/>
            <a:chOff x="720478" y="0"/>
            <a:chExt cx="1021121" cy="102112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38352A8-2F86-0D40-B8EC-E40980901B29}"/>
                </a:ext>
              </a:extLst>
            </p:cNvPr>
            <p:cNvSpPr/>
            <p:nvPr/>
          </p:nvSpPr>
          <p:spPr>
            <a:xfrm>
              <a:off x="720478" y="0"/>
              <a:ext cx="1021121" cy="102112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xmlns="" id="{0A9CDC74-2F59-524F-B98A-A7C6FC6D6DBC}"/>
                </a:ext>
              </a:extLst>
            </p:cNvPr>
            <p:cNvSpPr txBox="1"/>
            <p:nvPr/>
          </p:nvSpPr>
          <p:spPr>
            <a:xfrm>
              <a:off x="870018" y="149540"/>
              <a:ext cx="722041" cy="7220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 dirty="0"/>
                <a:t>TE-</a:t>
              </a:r>
              <a:r>
                <a:rPr lang="en-US" sz="2100" b="1" kern="1200" dirty="0" err="1"/>
                <a:t>tjänster</a:t>
              </a:r>
              <a:endParaRPr lang="en-US" sz="2100" b="1" kern="120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AB796F-1F6D-5A4D-8AA3-D179C960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6ECA4C2-4656-0A48-8903-F86C7ACE006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6084010" y="2324795"/>
            <a:ext cx="0" cy="489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AE236C44-6505-A440-9827-CA33385062AC}"/>
              </a:ext>
            </a:extLst>
          </p:cNvPr>
          <p:cNvCxnSpPr>
            <a:cxnSpLocks/>
          </p:cNvCxnSpPr>
          <p:nvPr/>
        </p:nvCxnSpPr>
        <p:spPr>
          <a:xfrm>
            <a:off x="6430619" y="4649187"/>
            <a:ext cx="165079" cy="586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4FFB2232-3160-704B-9E64-130BE5285F96}"/>
              </a:ext>
            </a:extLst>
          </p:cNvPr>
          <p:cNvCxnSpPr>
            <a:cxnSpLocks/>
          </p:cNvCxnSpPr>
          <p:nvPr/>
        </p:nvCxnSpPr>
        <p:spPr>
          <a:xfrm>
            <a:off x="7307798" y="4499242"/>
            <a:ext cx="864649" cy="736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F20F792-0C7E-3E4F-B74E-011CF16B6824}"/>
              </a:ext>
            </a:extLst>
          </p:cNvPr>
          <p:cNvCxnSpPr>
            <a:cxnSpLocks/>
          </p:cNvCxnSpPr>
          <p:nvPr/>
        </p:nvCxnSpPr>
        <p:spPr>
          <a:xfrm>
            <a:off x="8003866" y="4154357"/>
            <a:ext cx="1156511" cy="662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87953CA9-8487-5E4C-B9B9-257A8032900D}"/>
              </a:ext>
            </a:extLst>
          </p:cNvPr>
          <p:cNvCxnSpPr>
            <a:cxnSpLocks/>
          </p:cNvCxnSpPr>
          <p:nvPr/>
        </p:nvCxnSpPr>
        <p:spPr>
          <a:xfrm flipH="1">
            <a:off x="5041662" y="4580692"/>
            <a:ext cx="304356" cy="597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49DEFCE1-3EAA-504A-A90E-7C2C3937F189}"/>
              </a:ext>
            </a:extLst>
          </p:cNvPr>
          <p:cNvCxnSpPr>
            <a:cxnSpLocks/>
          </p:cNvCxnSpPr>
          <p:nvPr/>
        </p:nvCxnSpPr>
        <p:spPr>
          <a:xfrm flipH="1">
            <a:off x="3713401" y="4322780"/>
            <a:ext cx="724877" cy="66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7A4BA174-93E4-8B43-9621-4AE09BEE1413}"/>
              </a:ext>
            </a:extLst>
          </p:cNvPr>
          <p:cNvCxnSpPr>
            <a:cxnSpLocks/>
          </p:cNvCxnSpPr>
          <p:nvPr/>
        </p:nvCxnSpPr>
        <p:spPr>
          <a:xfrm flipH="1">
            <a:off x="7242312" y="2271317"/>
            <a:ext cx="376701" cy="679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399D4C5-B512-314F-8154-DC1D18ED3752}"/>
              </a:ext>
            </a:extLst>
          </p:cNvPr>
          <p:cNvCxnSpPr>
            <a:cxnSpLocks/>
          </p:cNvCxnSpPr>
          <p:nvPr/>
        </p:nvCxnSpPr>
        <p:spPr>
          <a:xfrm flipH="1">
            <a:off x="3083909" y="4011755"/>
            <a:ext cx="940677" cy="363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A736E19-E6B7-CC46-84DC-05A9E924CCDC}"/>
              </a:ext>
            </a:extLst>
          </p:cNvPr>
          <p:cNvCxnSpPr>
            <a:cxnSpLocks/>
          </p:cNvCxnSpPr>
          <p:nvPr/>
        </p:nvCxnSpPr>
        <p:spPr>
          <a:xfrm flipH="1">
            <a:off x="7894732" y="2681869"/>
            <a:ext cx="827410" cy="4991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7B9F0F6-7CCC-9742-BED3-4DAD6BB1987F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8167200" y="3890066"/>
            <a:ext cx="1248334" cy="29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3E9E795-A9E6-784A-91E3-CAEAD897067A}"/>
              </a:ext>
            </a:extLst>
          </p:cNvPr>
          <p:cNvCxnSpPr>
            <a:cxnSpLocks/>
          </p:cNvCxnSpPr>
          <p:nvPr/>
        </p:nvCxnSpPr>
        <p:spPr>
          <a:xfrm flipV="1">
            <a:off x="8195475" y="3296840"/>
            <a:ext cx="1151300" cy="258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F367875-FD3C-754F-A67A-C6A62F65790A}"/>
              </a:ext>
            </a:extLst>
          </p:cNvPr>
          <p:cNvCxnSpPr>
            <a:cxnSpLocks/>
          </p:cNvCxnSpPr>
          <p:nvPr/>
        </p:nvCxnSpPr>
        <p:spPr>
          <a:xfrm>
            <a:off x="3216691" y="2779333"/>
            <a:ext cx="1122152" cy="401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01374A27-A1B7-8C43-ACB1-9A4D7BF77D66}"/>
              </a:ext>
            </a:extLst>
          </p:cNvPr>
          <p:cNvCxnSpPr>
            <a:cxnSpLocks/>
          </p:cNvCxnSpPr>
          <p:nvPr/>
        </p:nvCxnSpPr>
        <p:spPr>
          <a:xfrm>
            <a:off x="4406839" y="2328501"/>
            <a:ext cx="478890" cy="622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98267059-B07D-0942-8166-5614D8AAFB88}"/>
              </a:ext>
            </a:extLst>
          </p:cNvPr>
          <p:cNvCxnSpPr>
            <a:cxnSpLocks/>
          </p:cNvCxnSpPr>
          <p:nvPr/>
        </p:nvCxnSpPr>
        <p:spPr>
          <a:xfrm>
            <a:off x="2805686" y="3533299"/>
            <a:ext cx="1167963" cy="102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8665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5561" y="692696"/>
            <a:ext cx="7344816" cy="1249544"/>
          </a:xfrm>
        </p:spPr>
        <p:txBody>
          <a:bodyPr/>
          <a:lstStyle/>
          <a:p>
            <a:r>
              <a:rPr lang="fi-FI" dirty="0"/>
              <a:t>Navigator-SERVICEN          </a:t>
            </a:r>
            <a:r>
              <a:rPr lang="fi-FI" dirty="0" err="1"/>
              <a:t>Strävar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ATT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sv-SE" sz="2600" dirty="0"/>
              <a:t>Ungdomar får </a:t>
            </a:r>
            <a:r>
              <a:rPr lang="sv-SE" sz="2600" b="1" dirty="0"/>
              <a:t>snabbare</a:t>
            </a:r>
            <a:r>
              <a:rPr lang="sv-SE" sz="2600" dirty="0"/>
              <a:t> tillgång till lämpliga välfärdstjänster:</a:t>
            </a:r>
          </a:p>
          <a:p>
            <a:r>
              <a:rPr lang="sv-SE" sz="2600" dirty="0"/>
              <a:t>Positiv inverkan på den ungas livssituation </a:t>
            </a:r>
          </a:p>
          <a:p>
            <a:r>
              <a:rPr lang="sv-SE" sz="2600" dirty="0"/>
              <a:t>Unga utanför utbildning och arbete förankrar sig på nytt i samhället</a:t>
            </a:r>
          </a:p>
          <a:p>
            <a:r>
              <a:rPr lang="sv-SE" sz="2600" dirty="0"/>
              <a:t>De ungas delaktighet och välmående ökar</a:t>
            </a:r>
          </a:p>
          <a:p>
            <a:pPr marL="92075" indent="0">
              <a:buNone/>
            </a:pPr>
            <a:r>
              <a:rPr lang="sv-SE" sz="2600" dirty="0"/>
              <a:t/>
            </a:r>
            <a:br>
              <a:rPr lang="sv-SE" sz="2600" dirty="0"/>
            </a:br>
            <a:r>
              <a:rPr lang="sv-SE" sz="2600" dirty="0"/>
              <a:t>Förbättrat </a:t>
            </a:r>
            <a:r>
              <a:rPr lang="sv-SE" sz="2600" b="1" dirty="0"/>
              <a:t>samarbete </a:t>
            </a:r>
            <a:r>
              <a:rPr lang="sv-SE" sz="2600" dirty="0"/>
              <a:t>mellan olika former av service: </a:t>
            </a:r>
          </a:p>
          <a:p>
            <a:r>
              <a:rPr lang="sv-SE" sz="2600" dirty="0"/>
              <a:t>Servicen blir smidigare och effektivare</a:t>
            </a:r>
          </a:p>
          <a:p>
            <a:pPr marL="92075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05102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27448" y="260648"/>
            <a:ext cx="9505056" cy="1200224"/>
          </a:xfrm>
        </p:spPr>
        <p:txBody>
          <a:bodyPr/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		</a:t>
            </a:r>
            <a:r>
              <a:rPr lang="fi-FI" dirty="0" err="1"/>
              <a:t>nationell</a:t>
            </a:r>
            <a:r>
              <a:rPr lang="fi-FI" dirty="0"/>
              <a:t> feedback                          		</a:t>
            </a:r>
            <a:r>
              <a:rPr lang="fi-FI" sz="2800" dirty="0"/>
              <a:t>– UTVÄRDERING </a:t>
            </a:r>
            <a:r>
              <a:rPr lang="fi-FI" sz="2800" dirty="0" err="1"/>
              <a:t>våren</a:t>
            </a:r>
            <a:r>
              <a:rPr lang="fi-FI" sz="2800" dirty="0"/>
              <a:t> 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2204865"/>
            <a:ext cx="11521280" cy="3984252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600" dirty="0"/>
              <a:t>409</a:t>
            </a:r>
            <a:r>
              <a:rPr lang="sv-SE" sz="2600" b="0" dirty="0"/>
              <a:t> unga i åldern 14–29 år (medelålder 21,9 år) från 26 olika Navigatorer                               (1% med svenska som modersmål).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600" b="0" dirty="0"/>
              <a:t>De ungas serviceupplevelser var överlag </a:t>
            </a:r>
            <a:r>
              <a:rPr lang="sv-SE" sz="2600" dirty="0"/>
              <a:t>mycket positiva</a:t>
            </a:r>
            <a:r>
              <a:rPr lang="sv-SE" sz="2600" b="0" dirty="0"/>
              <a:t>.                                        Skolvitsordet var i genomsnitt </a:t>
            </a:r>
            <a:r>
              <a:rPr lang="sv-SE" sz="2600" dirty="0"/>
              <a:t>9,25</a:t>
            </a:r>
            <a:r>
              <a:rPr lang="sv-SE" sz="2600" b="0" dirty="0"/>
              <a:t> (skala 4–10).</a:t>
            </a:r>
          </a:p>
          <a:p>
            <a:pPr algn="l"/>
            <a:r>
              <a:rPr lang="sv-SE" sz="2600" b="0" dirty="0"/>
              <a:t>	98-99% uppger att de fått det </a:t>
            </a:r>
            <a:r>
              <a:rPr lang="sv-SE" sz="2600" dirty="0"/>
              <a:t>stöd</a:t>
            </a:r>
            <a:r>
              <a:rPr lang="sv-SE" sz="2600" b="0" dirty="0"/>
              <a:t> de önskat, att de blivit </a:t>
            </a:r>
            <a:r>
              <a:rPr lang="sv-SE" sz="2600" dirty="0"/>
              <a:t>hörda</a:t>
            </a:r>
          </a:p>
          <a:p>
            <a:pPr algn="l"/>
            <a:r>
              <a:rPr lang="sv-SE" sz="2600" b="0" dirty="0"/>
              <a:t>	97% uppger att de upplevt sig vara </a:t>
            </a:r>
            <a:r>
              <a:rPr lang="sv-SE" sz="2600" dirty="0"/>
              <a:t>delaktiga</a:t>
            </a:r>
            <a:r>
              <a:rPr lang="sv-SE" sz="2600" b="0" dirty="0"/>
              <a:t> i serviceprocessen</a:t>
            </a:r>
          </a:p>
          <a:p>
            <a:pPr algn="l"/>
            <a:r>
              <a:rPr lang="sv-SE" sz="2600" b="0" dirty="0"/>
              <a:t>	85% uppger att</a:t>
            </a:r>
            <a:r>
              <a:rPr lang="sv-SE" sz="2600" dirty="0"/>
              <a:t> tilliten </a:t>
            </a:r>
            <a:r>
              <a:rPr lang="sv-SE" sz="2600" b="0" dirty="0"/>
              <a:t>till att hitta en studie- eller arbetsplats har ökat</a:t>
            </a:r>
          </a:p>
          <a:p>
            <a:pPr algn="l"/>
            <a:r>
              <a:rPr lang="sv-SE" sz="2600" b="0" dirty="0"/>
              <a:t>	86% uppger att deras </a:t>
            </a:r>
            <a:r>
              <a:rPr lang="sv-SE" sz="2600" dirty="0"/>
              <a:t>syn på sin framtid </a:t>
            </a:r>
            <a:r>
              <a:rPr lang="sv-SE" sz="2600" b="0" dirty="0"/>
              <a:t>har förtydligats</a:t>
            </a:r>
            <a:endParaRPr lang="sv-SE" b="0" dirty="0"/>
          </a:p>
          <a:p>
            <a:pPr algn="l"/>
            <a:r>
              <a:rPr lang="sv-SE" sz="1800" b="0" i="1" dirty="0"/>
              <a:t>									(Määttä &amp; Riikonen 2018)</a:t>
            </a:r>
          </a:p>
          <a:p>
            <a:pPr algn="l"/>
            <a:endParaRPr lang="sv-SE" b="0" dirty="0"/>
          </a:p>
          <a:p>
            <a:pPr algn="l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77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411" y="617180"/>
            <a:ext cx="10387266" cy="1008112"/>
          </a:xfrm>
        </p:spPr>
        <p:txBody>
          <a:bodyPr/>
          <a:lstStyle/>
          <a:p>
            <a:r>
              <a:rPr lang="fi-FI" sz="3600" dirty="0" err="1"/>
              <a:t>Ungas</a:t>
            </a:r>
            <a:r>
              <a:rPr lang="fi-FI" sz="3600" dirty="0"/>
              <a:t> </a:t>
            </a:r>
            <a:r>
              <a:rPr lang="fi-FI" sz="3600" dirty="0" err="1"/>
              <a:t>Utvärdering</a:t>
            </a:r>
            <a:r>
              <a:rPr lang="fi-FI" sz="3600" dirty="0"/>
              <a:t> av </a:t>
            </a:r>
            <a:r>
              <a:rPr lang="fi-FI" sz="3600" dirty="0" err="1"/>
              <a:t>Navigatorn</a:t>
            </a:r>
            <a:r>
              <a:rPr lang="fi-FI" sz="3600" dirty="0"/>
              <a:t>, </a:t>
            </a:r>
            <a:r>
              <a:rPr lang="fi-FI" sz="1400" dirty="0" err="1"/>
              <a:t>skala</a:t>
            </a:r>
            <a:r>
              <a:rPr lang="fi-FI" sz="1400" dirty="0"/>
              <a:t> 1-5 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2000" dirty="0" err="1"/>
              <a:t>indelning</a:t>
            </a:r>
            <a:r>
              <a:rPr lang="fi-FI" sz="2000" dirty="0"/>
              <a:t> </a:t>
            </a:r>
            <a:r>
              <a:rPr lang="fi-FI" sz="2000" dirty="0" err="1"/>
              <a:t>eNL</a:t>
            </a:r>
            <a:r>
              <a:rPr lang="fi-FI" sz="2000" dirty="0"/>
              <a:t>. </a:t>
            </a:r>
            <a:r>
              <a:rPr lang="fi-FI" sz="2000" dirty="0" err="1"/>
              <a:t>mer</a:t>
            </a:r>
            <a:r>
              <a:rPr lang="fi-FI" sz="2000" dirty="0"/>
              <a:t> </a:t>
            </a:r>
            <a:r>
              <a:rPr lang="fi-FI" sz="2000" dirty="0" err="1"/>
              <a:t>resp</a:t>
            </a:r>
            <a:r>
              <a:rPr lang="fi-FI" sz="2000" dirty="0"/>
              <a:t>. </a:t>
            </a:r>
            <a:r>
              <a:rPr lang="fi-FI" sz="2000" dirty="0" err="1"/>
              <a:t>mindre</a:t>
            </a:r>
            <a:r>
              <a:rPr lang="fi-FI" sz="2000" dirty="0"/>
              <a:t> </a:t>
            </a:r>
            <a:r>
              <a:rPr lang="fi-FI" sz="2000" dirty="0" err="1"/>
              <a:t>nöjd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siN</a:t>
            </a:r>
            <a:r>
              <a:rPr lang="fi-FI" sz="2000" dirty="0"/>
              <a:t> </a:t>
            </a:r>
            <a:r>
              <a:rPr lang="fi-FI" sz="2000" dirty="0" err="1"/>
              <a:t>livSSITUATION</a:t>
            </a:r>
            <a:r>
              <a:rPr lang="fi-FI" sz="2000" dirty="0"/>
              <a:t>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10382"/>
              </p:ext>
            </p:extLst>
          </p:nvPr>
        </p:nvGraphicFramePr>
        <p:xfrm>
          <a:off x="625598" y="2204864"/>
          <a:ext cx="11522075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12.6.2018 / Wrede-Jäntti &amp; Westerback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829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14400" y="3140968"/>
            <a:ext cx="10363200" cy="290621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fi-FI" sz="2600" dirty="0" err="1"/>
              <a:t>Studien</a:t>
            </a:r>
            <a:r>
              <a:rPr lang="fi-FI" sz="2600" dirty="0"/>
              <a:t>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genomförts</a:t>
            </a:r>
            <a:r>
              <a:rPr lang="fi-FI" sz="2600" dirty="0"/>
              <a:t> i </a:t>
            </a:r>
            <a:r>
              <a:rPr lang="fi-FI" sz="2600" b="1" dirty="0" err="1"/>
              <a:t>samarbete</a:t>
            </a:r>
            <a:r>
              <a:rPr lang="fi-FI" sz="2600" b="1" dirty="0"/>
              <a:t> </a:t>
            </a:r>
            <a:r>
              <a:rPr lang="fi-FI" sz="2600" b="1" dirty="0" err="1"/>
              <a:t>mellan</a:t>
            </a:r>
            <a:r>
              <a:rPr lang="fi-FI" sz="2600" b="1" dirty="0"/>
              <a:t> HU </a:t>
            </a:r>
            <a:r>
              <a:rPr lang="fi-FI" sz="2600" b="1" dirty="0" err="1"/>
              <a:t>och</a:t>
            </a:r>
            <a:r>
              <a:rPr lang="fi-FI" sz="2600" b="1" dirty="0"/>
              <a:t> THL                           </a:t>
            </a:r>
            <a:r>
              <a:rPr lang="fi-FI" sz="2600" dirty="0"/>
              <a:t>(Institutet för </a:t>
            </a:r>
            <a:r>
              <a:rPr lang="fi-FI" sz="2600" dirty="0" err="1"/>
              <a:t>hälsa</a:t>
            </a:r>
            <a:r>
              <a:rPr lang="fi-FI" sz="2600" dirty="0"/>
              <a:t>-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välfärd</a:t>
            </a:r>
            <a:r>
              <a:rPr lang="fi-FI" sz="2600" dirty="0"/>
              <a:t>).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fi-FI" sz="2600" dirty="0" err="1"/>
              <a:t>Intervjumaterial</a:t>
            </a:r>
            <a:r>
              <a:rPr lang="fi-FI" sz="2600" dirty="0"/>
              <a:t> </a:t>
            </a:r>
            <a:r>
              <a:rPr lang="fi-FI" sz="2600" dirty="0" err="1"/>
              <a:t>har</a:t>
            </a:r>
            <a:r>
              <a:rPr lang="fi-FI" sz="2600" dirty="0"/>
              <a:t>, </a:t>
            </a:r>
            <a:r>
              <a:rPr lang="fi-FI" sz="2600" dirty="0" err="1"/>
              <a:t>förutom</a:t>
            </a:r>
            <a:r>
              <a:rPr lang="fi-FI" sz="2600" dirty="0"/>
              <a:t> av </a:t>
            </a:r>
            <a:r>
              <a:rPr lang="fi-FI" sz="2600" b="1" dirty="0"/>
              <a:t>Matilda Wrede-Jäntti</a:t>
            </a:r>
            <a:r>
              <a:rPr lang="fi-FI" sz="2600" dirty="0"/>
              <a:t>,                                                        </a:t>
            </a:r>
            <a:r>
              <a:rPr lang="fi-FI" sz="2600" dirty="0" err="1"/>
              <a:t>samlats</a:t>
            </a:r>
            <a:r>
              <a:rPr lang="fi-FI" sz="2600" dirty="0"/>
              <a:t> in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delvis</a:t>
            </a:r>
            <a:r>
              <a:rPr lang="fi-FI" sz="2600" dirty="0"/>
              <a:t> </a:t>
            </a:r>
            <a:r>
              <a:rPr lang="fi-FI" sz="2600" dirty="0" err="1"/>
              <a:t>bearbetats</a:t>
            </a:r>
            <a:r>
              <a:rPr lang="fi-FI" sz="2600" dirty="0"/>
              <a:t> </a:t>
            </a:r>
            <a:r>
              <a:rPr lang="fi-FI" sz="2600" dirty="0" err="1"/>
              <a:t>också</a:t>
            </a:r>
            <a:r>
              <a:rPr lang="fi-FI" sz="2600" dirty="0"/>
              <a:t> av:                                                                                                </a:t>
            </a:r>
            <a:r>
              <a:rPr lang="fi-FI" sz="2600" b="1" dirty="0" err="1"/>
              <a:t>Jeanette</a:t>
            </a:r>
            <a:r>
              <a:rPr lang="fi-FI" sz="2600" b="1" dirty="0"/>
              <a:t> </a:t>
            </a:r>
            <a:r>
              <a:rPr lang="fi-FI" sz="2600" b="1" dirty="0" err="1"/>
              <a:t>Cronstedt</a:t>
            </a:r>
            <a:r>
              <a:rPr lang="fi-FI" sz="2600" b="1" dirty="0"/>
              <a:t>, Niina Kurkivuori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b="1" dirty="0"/>
              <a:t>Teemu Vauhkonen  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855640" y="1124744"/>
            <a:ext cx="8856984" cy="1586159"/>
          </a:xfrm>
        </p:spPr>
        <p:txBody>
          <a:bodyPr/>
          <a:lstStyle/>
          <a:p>
            <a:pPr algn="l"/>
            <a:r>
              <a:rPr lang="sv-FI" sz="4000" dirty="0"/>
              <a:t>servicen vid Navigatorn </a:t>
            </a:r>
            <a:br>
              <a:rPr lang="sv-FI" sz="4000" dirty="0"/>
            </a:br>
            <a:r>
              <a:rPr lang="sv-FI" sz="4000" dirty="0"/>
              <a:t>- </a:t>
            </a:r>
            <a:r>
              <a:rPr lang="sv-FI" sz="2800" dirty="0"/>
              <a:t>En kvalitativ intervjustudie bland unga                       </a:t>
            </a:r>
            <a:r>
              <a:rPr lang="sv-FI" sz="800" dirty="0"/>
              <a:t>.</a:t>
            </a:r>
            <a:r>
              <a:rPr lang="sv-FI" sz="2800" dirty="0"/>
              <a:t>   och personal vid navigatorn i hfors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92002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761588" y="2132856"/>
            <a:ext cx="10012824" cy="398425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600" dirty="0" err="1"/>
              <a:t>Forskningsmaterialet</a:t>
            </a:r>
            <a:r>
              <a:rPr lang="fi-FI" sz="2600" dirty="0"/>
              <a:t> </a:t>
            </a:r>
            <a:r>
              <a:rPr lang="fi-FI" sz="2600" dirty="0" err="1"/>
              <a:t>består</a:t>
            </a:r>
            <a:r>
              <a:rPr lang="fi-FI" sz="2600" dirty="0"/>
              <a:t> av </a:t>
            </a:r>
            <a:r>
              <a:rPr lang="fi-FI" sz="2600" b="1" dirty="0"/>
              <a:t>40 </a:t>
            </a:r>
            <a:r>
              <a:rPr lang="fi-FI" sz="2600" b="1" dirty="0" err="1"/>
              <a:t>individuella</a:t>
            </a:r>
            <a:r>
              <a:rPr lang="fi-FI" sz="2600" b="1" dirty="0"/>
              <a:t> </a:t>
            </a:r>
            <a:r>
              <a:rPr lang="fi-FI" sz="2600" b="1" dirty="0" err="1"/>
              <a:t>temaintervjuer</a:t>
            </a:r>
            <a:r>
              <a:rPr lang="fi-FI" sz="2600" dirty="0"/>
              <a:t>; </a:t>
            </a:r>
          </a:p>
          <a:p>
            <a:pPr marL="0" indent="0" algn="l"/>
            <a:r>
              <a:rPr lang="fi-FI" sz="2600" dirty="0"/>
              <a:t>  -  20 </a:t>
            </a:r>
            <a:r>
              <a:rPr lang="fi-FI" sz="2600" dirty="0" err="1"/>
              <a:t>ungdomar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deras</a:t>
            </a:r>
            <a:r>
              <a:rPr lang="fi-FI" sz="2600" dirty="0"/>
              <a:t> </a:t>
            </a:r>
            <a:r>
              <a:rPr lang="fi-FI" sz="2600" dirty="0" err="1"/>
              <a:t>handledare</a:t>
            </a:r>
            <a:r>
              <a:rPr lang="fi-FI" sz="2600" dirty="0"/>
              <a:t> (</a:t>
            </a:r>
            <a:r>
              <a:rPr lang="fi-FI" sz="2600" dirty="0" err="1"/>
              <a:t>intervjuade</a:t>
            </a:r>
            <a:r>
              <a:rPr lang="fi-FI" sz="2600" dirty="0"/>
              <a:t> </a:t>
            </a:r>
            <a:r>
              <a:rPr lang="fi-FI" sz="2600" dirty="0" err="1"/>
              <a:t>separat</a:t>
            </a:r>
            <a:r>
              <a:rPr lang="fi-FI" sz="2600" dirty="0"/>
              <a:t>)</a:t>
            </a:r>
          </a:p>
          <a:p>
            <a:pPr marL="0" indent="0" algn="l"/>
            <a:r>
              <a:rPr lang="fi-FI" sz="2600" dirty="0"/>
              <a:t>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dirty="0" err="1"/>
              <a:t>Materialet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insamlat</a:t>
            </a:r>
            <a:r>
              <a:rPr lang="fi-FI" sz="2600" dirty="0"/>
              <a:t> </a:t>
            </a:r>
            <a:r>
              <a:rPr lang="fi-FI" sz="2600" b="1" dirty="0"/>
              <a:t>en </a:t>
            </a:r>
            <a:r>
              <a:rPr lang="fi-FI" sz="2600" b="1" dirty="0" err="1"/>
              <a:t>höstvecka</a:t>
            </a:r>
            <a:r>
              <a:rPr lang="fi-FI" sz="2600" b="1" dirty="0"/>
              <a:t> 2017 </a:t>
            </a:r>
            <a:r>
              <a:rPr lang="fi-FI" sz="2600" b="1" dirty="0" err="1"/>
              <a:t>v</a:t>
            </a:r>
            <a:r>
              <a:rPr lang="fi-FI" sz="2600" dirty="0" err="1"/>
              <a:t>id</a:t>
            </a:r>
            <a:r>
              <a:rPr lang="fi-FI" sz="2600" dirty="0"/>
              <a:t> en Navigator </a:t>
            </a:r>
            <a:r>
              <a:rPr lang="fi-FI" sz="2600" dirty="0" err="1"/>
              <a:t>servicepunkt</a:t>
            </a:r>
            <a:r>
              <a:rPr lang="fi-FI" sz="2600" dirty="0"/>
              <a:t> i </a:t>
            </a:r>
            <a:r>
              <a:rPr lang="fi-FI" sz="2600" dirty="0" err="1"/>
              <a:t>Södrafinland</a:t>
            </a:r>
            <a:r>
              <a:rPr lang="fi-FI" sz="2600" dirty="0"/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dirty="0" err="1"/>
              <a:t>Informanterna</a:t>
            </a:r>
            <a:r>
              <a:rPr lang="fi-FI" sz="2600" dirty="0"/>
              <a:t>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dirty="0" err="1"/>
              <a:t>fått</a:t>
            </a:r>
            <a:r>
              <a:rPr lang="fi-FI" sz="2600" dirty="0"/>
              <a:t> </a:t>
            </a:r>
            <a:r>
              <a:rPr lang="fi-FI" sz="2600" dirty="0" err="1"/>
              <a:t>information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studien</a:t>
            </a:r>
            <a:r>
              <a:rPr lang="fi-FI" sz="2600" dirty="0"/>
              <a:t> </a:t>
            </a:r>
            <a:r>
              <a:rPr lang="fi-FI" sz="2600" b="1" dirty="0"/>
              <a:t>via </a:t>
            </a:r>
            <a:r>
              <a:rPr lang="fi-FI" sz="2600" b="1" dirty="0" err="1"/>
              <a:t>Navigatorns</a:t>
            </a:r>
            <a:r>
              <a:rPr lang="fi-FI" sz="2600" b="1" dirty="0"/>
              <a:t> </a:t>
            </a:r>
            <a:r>
              <a:rPr lang="fi-FI" sz="2600" b="1" dirty="0" err="1"/>
              <a:t>personal</a:t>
            </a:r>
            <a:endParaRPr lang="fi-FI" sz="2600" b="1" dirty="0"/>
          </a:p>
          <a:p>
            <a:pPr lvl="1" indent="0"/>
            <a:r>
              <a:rPr lang="fi-FI" sz="2600" dirty="0"/>
              <a:t>-   I </a:t>
            </a:r>
            <a:r>
              <a:rPr lang="fi-FI" sz="2600" dirty="0" err="1"/>
              <a:t>princip</a:t>
            </a:r>
            <a:r>
              <a:rPr lang="fi-FI" sz="2600" dirty="0"/>
              <a:t> </a:t>
            </a:r>
            <a:r>
              <a:rPr lang="fi-FI" sz="2600" dirty="0" err="1"/>
              <a:t>har</a:t>
            </a:r>
            <a:r>
              <a:rPr lang="fi-FI" sz="2600" dirty="0"/>
              <a:t> </a:t>
            </a:r>
            <a:r>
              <a:rPr lang="fi-FI" sz="2600" b="1" dirty="0"/>
              <a:t>alla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besökte</a:t>
            </a:r>
            <a:r>
              <a:rPr lang="fi-FI" sz="2600" dirty="0"/>
              <a:t> </a:t>
            </a:r>
            <a:r>
              <a:rPr lang="fi-FI" sz="2600" dirty="0" err="1"/>
              <a:t>Navigatorn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ville</a:t>
            </a:r>
            <a:r>
              <a:rPr lang="fi-FI" sz="2600" dirty="0"/>
              <a:t> </a:t>
            </a:r>
            <a:r>
              <a:rPr lang="fi-FI" sz="2600" dirty="0" err="1"/>
              <a:t>ställa</a:t>
            </a:r>
            <a:r>
              <a:rPr lang="fi-FI" sz="2600" dirty="0"/>
              <a:t> </a:t>
            </a:r>
            <a:r>
              <a:rPr lang="fi-FI" sz="2600" dirty="0" err="1"/>
              <a:t>upp</a:t>
            </a:r>
            <a:r>
              <a:rPr lang="fi-FI" sz="2600" dirty="0"/>
              <a:t> </a:t>
            </a:r>
            <a:r>
              <a:rPr lang="fi-FI" sz="2600" dirty="0" err="1"/>
              <a:t>intervjuats</a:t>
            </a:r>
            <a:r>
              <a:rPr lang="fi-FI" sz="2600" dirty="0"/>
              <a:t>                                                                                                 -  </a:t>
            </a:r>
            <a:r>
              <a:rPr lang="fi-FI" sz="2600" dirty="0" err="1"/>
              <a:t>Gatekeeping</a:t>
            </a:r>
            <a:r>
              <a:rPr lang="fi-FI" sz="2600" dirty="0"/>
              <a:t> ?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3298308" y="908720"/>
            <a:ext cx="7478212" cy="1296144"/>
          </a:xfrm>
        </p:spPr>
        <p:txBody>
          <a:bodyPr/>
          <a:lstStyle/>
          <a:p>
            <a:pPr algn="l"/>
            <a:r>
              <a:rPr lang="fi-FI" sz="4400" dirty="0"/>
              <a:t>MATERIAL </a:t>
            </a:r>
            <a:r>
              <a:rPr lang="fi-FI" sz="4400" dirty="0" err="1"/>
              <a:t>och</a:t>
            </a:r>
            <a:r>
              <a:rPr lang="fi-FI" sz="4400" dirty="0"/>
              <a:t> </a:t>
            </a:r>
            <a:r>
              <a:rPr lang="fi-FI" sz="4400" dirty="0" err="1"/>
              <a:t>metoder</a:t>
            </a:r>
            <a:endParaRPr lang="fi-FI" sz="4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8958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564486" y="2924944"/>
            <a:ext cx="9627241" cy="2929880"/>
          </a:xfrm>
        </p:spPr>
        <p:txBody>
          <a:bodyPr/>
          <a:lstStyle/>
          <a:p>
            <a:pPr marL="0" indent="0" algn="l"/>
            <a:r>
              <a:rPr lang="fi-FI" sz="3200" dirty="0" err="1"/>
              <a:t>Temaintervjuerna</a:t>
            </a:r>
            <a:r>
              <a:rPr lang="fi-FI" sz="3200" dirty="0"/>
              <a:t> </a:t>
            </a:r>
            <a:r>
              <a:rPr lang="fi-FI" sz="3200" dirty="0" err="1"/>
              <a:t>har</a:t>
            </a:r>
            <a:r>
              <a:rPr lang="fi-FI" sz="3200" dirty="0"/>
              <a:t> </a:t>
            </a:r>
            <a:r>
              <a:rPr lang="fi-FI" sz="3200" dirty="0" err="1"/>
              <a:t>rört</a:t>
            </a:r>
            <a:r>
              <a:rPr lang="fi-FI" sz="3200" dirty="0"/>
              <a:t> </a:t>
            </a:r>
            <a:r>
              <a:rPr lang="fi-FI" sz="3200" dirty="0" err="1"/>
              <a:t>frågor</a:t>
            </a:r>
            <a:r>
              <a:rPr lang="fi-FI" sz="3200" dirty="0"/>
              <a:t> </a:t>
            </a:r>
            <a:r>
              <a:rPr lang="fi-FI" sz="3200" dirty="0" err="1"/>
              <a:t>om</a:t>
            </a:r>
            <a:r>
              <a:rPr lang="fi-FI" sz="3200" dirty="0"/>
              <a:t>:</a:t>
            </a:r>
          </a:p>
          <a:p>
            <a:pPr marL="0" indent="0" algn="l"/>
            <a:endParaRPr lang="fi-FI" sz="2600" dirty="0"/>
          </a:p>
          <a:p>
            <a:pPr marL="514350" indent="-514350" algn="l">
              <a:buFont typeface="+mj-lt"/>
              <a:buAutoNum type="arabicPeriod"/>
            </a:pPr>
            <a:r>
              <a:rPr lang="fi-FI" sz="2600" b="1" dirty="0" err="1"/>
              <a:t>Utgångsläget</a:t>
            </a:r>
            <a:r>
              <a:rPr lang="fi-FI" sz="2600" dirty="0"/>
              <a:t>: </a:t>
            </a:r>
            <a:r>
              <a:rPr lang="fi-FI" sz="2600" dirty="0" err="1"/>
              <a:t>Varför</a:t>
            </a:r>
            <a:r>
              <a:rPr lang="fi-FI" sz="2600" dirty="0"/>
              <a:t> </a:t>
            </a:r>
            <a:r>
              <a:rPr lang="fi-FI" sz="2600" dirty="0" err="1"/>
              <a:t>kommit</a:t>
            </a:r>
            <a:r>
              <a:rPr lang="fi-FI" sz="2600" dirty="0"/>
              <a:t> </a:t>
            </a:r>
            <a:r>
              <a:rPr lang="fi-FI" sz="2600" dirty="0" err="1"/>
              <a:t>till</a:t>
            </a:r>
            <a:r>
              <a:rPr lang="fi-FI" sz="2600" dirty="0"/>
              <a:t> </a:t>
            </a:r>
            <a:r>
              <a:rPr lang="fi-FI" sz="2600" dirty="0" err="1"/>
              <a:t>Navigatorn</a:t>
            </a:r>
            <a:r>
              <a:rPr lang="fi-FI" sz="2600" dirty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600" b="1" dirty="0" err="1"/>
              <a:t>Serviceupplevelsen</a:t>
            </a:r>
            <a:r>
              <a:rPr lang="fi-FI" sz="2600" dirty="0"/>
              <a:t>: </a:t>
            </a:r>
            <a:r>
              <a:rPr lang="fi-FI" sz="2600" dirty="0" err="1"/>
              <a:t>Hurdan</a:t>
            </a:r>
            <a:r>
              <a:rPr lang="fi-FI" sz="2600" dirty="0"/>
              <a:t> </a:t>
            </a:r>
            <a:r>
              <a:rPr lang="fi-FI" sz="2600" dirty="0" err="1"/>
              <a:t>var</a:t>
            </a:r>
            <a:r>
              <a:rPr lang="fi-FI" sz="2600" dirty="0"/>
              <a:t>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dirty="0" err="1"/>
              <a:t>erhållna</a:t>
            </a:r>
            <a:r>
              <a:rPr lang="fi-FI" sz="2600" dirty="0"/>
              <a:t> </a:t>
            </a:r>
            <a:r>
              <a:rPr lang="fi-FI" sz="2600" dirty="0" err="1"/>
              <a:t>servicen</a:t>
            </a:r>
            <a:r>
              <a:rPr lang="fi-FI" sz="2600" dirty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sz="2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Det</a:t>
            </a:r>
            <a:r>
              <a:rPr lang="fi-FI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sz="2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multiprofessionella</a:t>
            </a:r>
            <a:r>
              <a:rPr lang="fi-FI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sz="2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inslaget</a:t>
            </a:r>
            <a:endParaRPr lang="fi-FI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i-FI" sz="2600" b="1" dirty="0" err="1"/>
              <a:t>Tidslinjen</a:t>
            </a:r>
            <a:r>
              <a:rPr lang="fi-FI" sz="2600" b="1" dirty="0"/>
              <a:t>: </a:t>
            </a:r>
            <a:r>
              <a:rPr lang="fi-FI" sz="2600" dirty="0" err="1"/>
              <a:t>uppföljning</a:t>
            </a:r>
            <a:r>
              <a:rPr lang="fi-FI" sz="2600" dirty="0"/>
              <a:t> ?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3063429" y="1137568"/>
            <a:ext cx="7478212" cy="1296144"/>
          </a:xfrm>
        </p:spPr>
        <p:txBody>
          <a:bodyPr/>
          <a:lstStyle/>
          <a:p>
            <a:pPr algn="l"/>
            <a:r>
              <a:rPr lang="fi-FI" sz="4400" dirty="0"/>
              <a:t>MATERIAL </a:t>
            </a:r>
            <a:r>
              <a:rPr lang="fi-FI" sz="4400" dirty="0" err="1"/>
              <a:t>och</a:t>
            </a:r>
            <a:r>
              <a:rPr lang="fi-FI" sz="4400" dirty="0"/>
              <a:t> </a:t>
            </a:r>
            <a:r>
              <a:rPr lang="fi-FI" sz="4400" dirty="0" err="1"/>
              <a:t>metoder</a:t>
            </a:r>
            <a:endParaRPr lang="fi-FI" sz="4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0274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14400" y="2708920"/>
            <a:ext cx="10438184" cy="3384376"/>
          </a:xfrm>
        </p:spPr>
        <p:txBody>
          <a:bodyPr/>
          <a:lstStyle/>
          <a:p>
            <a:pPr marL="0" indent="0" algn="l"/>
            <a:r>
              <a:rPr lang="fi-FI" sz="3200" b="1" dirty="0"/>
              <a:t>De </a:t>
            </a:r>
            <a:r>
              <a:rPr lang="fi-FI" sz="3200" b="1" dirty="0" err="1"/>
              <a:t>intervjuade</a:t>
            </a:r>
            <a:r>
              <a:rPr lang="fi-FI" sz="3200" b="1" dirty="0"/>
              <a:t> 20 </a:t>
            </a:r>
            <a:r>
              <a:rPr lang="fi-FI" sz="3200" b="1" dirty="0" err="1"/>
              <a:t>unga</a:t>
            </a:r>
            <a:r>
              <a:rPr lang="fi-FI" sz="3200" b="1" dirty="0"/>
              <a:t>:</a:t>
            </a:r>
            <a:endParaRPr lang="fi-FI" sz="3200" dirty="0"/>
          </a:p>
          <a:p>
            <a:pPr marL="0" indent="0" algn="l"/>
            <a:endParaRPr lang="fi-FI" sz="26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b="1" dirty="0" err="1"/>
              <a:t>Individuella</a:t>
            </a:r>
            <a:r>
              <a:rPr lang="fi-FI" sz="2600" dirty="0"/>
              <a:t> </a:t>
            </a:r>
            <a:r>
              <a:rPr lang="fi-FI" sz="2600" dirty="0" err="1"/>
              <a:t>intervjuer</a:t>
            </a:r>
            <a:r>
              <a:rPr lang="fi-FI" sz="2600" dirty="0"/>
              <a:t> (</a:t>
            </a:r>
            <a:r>
              <a:rPr lang="fi-FI" sz="2600" dirty="0" err="1"/>
              <a:t>handledarna</a:t>
            </a:r>
            <a:r>
              <a:rPr lang="fi-FI" sz="2600" dirty="0"/>
              <a:t> </a:t>
            </a:r>
            <a:r>
              <a:rPr lang="fi-FI" sz="2600" dirty="0" err="1"/>
              <a:t>intervjuade</a:t>
            </a:r>
            <a:r>
              <a:rPr lang="fi-FI" sz="2600" dirty="0"/>
              <a:t> </a:t>
            </a:r>
            <a:r>
              <a:rPr lang="fi-FI" sz="2600" dirty="0" err="1"/>
              <a:t>separat</a:t>
            </a:r>
            <a:r>
              <a:rPr lang="fi-FI" sz="2600" dirty="0"/>
              <a:t>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 err="1"/>
              <a:t>Könsfödelningen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b="1" dirty="0" err="1"/>
              <a:t>förhållandevis</a:t>
            </a:r>
            <a:r>
              <a:rPr lang="fi-FI" sz="2600" b="1" dirty="0"/>
              <a:t> </a:t>
            </a:r>
            <a:r>
              <a:rPr lang="fi-FI" sz="2600" b="1" dirty="0" err="1"/>
              <a:t>jämn</a:t>
            </a:r>
            <a:r>
              <a:rPr lang="fi-FI" sz="2600" b="1" dirty="0"/>
              <a:t> </a:t>
            </a:r>
            <a:r>
              <a:rPr lang="fi-FI" sz="2600" dirty="0" err="1"/>
              <a:t>även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något</a:t>
            </a:r>
            <a:r>
              <a:rPr lang="fi-FI" sz="2600" dirty="0"/>
              <a:t> </a:t>
            </a:r>
            <a:r>
              <a:rPr lang="fi-FI" sz="2600" dirty="0" err="1"/>
              <a:t>fler</a:t>
            </a:r>
            <a:r>
              <a:rPr lang="fi-FI" sz="2600" dirty="0"/>
              <a:t> </a:t>
            </a:r>
            <a:r>
              <a:rPr lang="fi-FI" sz="2600" dirty="0" err="1"/>
              <a:t>män</a:t>
            </a:r>
            <a:endParaRPr lang="fi-FI" sz="26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 err="1"/>
              <a:t>Åldersfördelningen</a:t>
            </a:r>
            <a:r>
              <a:rPr lang="fi-FI" sz="2600" dirty="0"/>
              <a:t> </a:t>
            </a:r>
            <a:r>
              <a:rPr lang="fi-FI" sz="2600" dirty="0" err="1"/>
              <a:t>lutar</a:t>
            </a:r>
            <a:r>
              <a:rPr lang="fi-FI" sz="2600" dirty="0"/>
              <a:t> </a:t>
            </a:r>
            <a:r>
              <a:rPr lang="fi-FI" sz="2600" dirty="0" err="1"/>
              <a:t>klart</a:t>
            </a:r>
            <a:r>
              <a:rPr lang="fi-FI" sz="2600" dirty="0"/>
              <a:t> </a:t>
            </a:r>
            <a:r>
              <a:rPr lang="fi-FI" sz="2600" dirty="0" err="1"/>
              <a:t>mot</a:t>
            </a:r>
            <a:r>
              <a:rPr lang="fi-FI" sz="2600" dirty="0"/>
              <a:t> de </a:t>
            </a:r>
            <a:r>
              <a:rPr lang="fi-FI" sz="2600" dirty="0" err="1"/>
              <a:t>något</a:t>
            </a:r>
            <a:r>
              <a:rPr lang="fi-FI" sz="2600" dirty="0"/>
              <a:t> </a:t>
            </a:r>
            <a:r>
              <a:rPr lang="fi-FI" sz="2600" b="1" dirty="0" err="1"/>
              <a:t>äldre</a:t>
            </a:r>
            <a:r>
              <a:rPr lang="fi-FI" sz="2600" b="1" dirty="0"/>
              <a:t>, </a:t>
            </a:r>
            <a:r>
              <a:rPr lang="fi-FI" sz="2600" b="1" dirty="0" err="1"/>
              <a:t>myndiga</a:t>
            </a:r>
            <a:r>
              <a:rPr lang="fi-FI" sz="2600" dirty="0"/>
              <a:t>               </a:t>
            </a:r>
            <a:r>
              <a:rPr lang="fi-FI" sz="2600" dirty="0" err="1"/>
              <a:t>åldersgrupperna</a:t>
            </a:r>
            <a:r>
              <a:rPr lang="fi-FI" sz="2600" dirty="0"/>
              <a:t>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b="1" dirty="0" err="1"/>
              <a:t>Anonymitetsskydd</a:t>
            </a:r>
            <a:r>
              <a:rPr lang="fi-FI" sz="2600" dirty="0"/>
              <a:t>: </a:t>
            </a:r>
            <a:r>
              <a:rPr lang="fi-FI" sz="2600" dirty="0" err="1"/>
              <a:t>Ej</a:t>
            </a:r>
            <a:r>
              <a:rPr lang="fi-FI" sz="2600" dirty="0"/>
              <a:t> </a:t>
            </a:r>
            <a:r>
              <a:rPr lang="fi-FI" sz="2600" dirty="0" err="1"/>
              <a:t>detaljuppgifter</a:t>
            </a:r>
            <a:r>
              <a:rPr lang="fi-FI" sz="2600" dirty="0"/>
              <a:t> </a:t>
            </a:r>
            <a:r>
              <a:rPr lang="fi-FI" sz="2600" dirty="0" err="1"/>
              <a:t>om</a:t>
            </a:r>
            <a:r>
              <a:rPr lang="fi-FI" sz="2600" dirty="0"/>
              <a:t> </a:t>
            </a:r>
            <a:r>
              <a:rPr lang="fi-FI" sz="2600" dirty="0" err="1"/>
              <a:t>t.ex</a:t>
            </a:r>
            <a:r>
              <a:rPr lang="fi-FI" sz="2600" dirty="0"/>
              <a:t>. </a:t>
            </a:r>
            <a:r>
              <a:rPr lang="fi-FI" sz="2600" dirty="0" err="1"/>
              <a:t>ålder</a:t>
            </a:r>
            <a:r>
              <a:rPr lang="fi-FI" sz="2600" dirty="0"/>
              <a:t>, </a:t>
            </a:r>
            <a:r>
              <a:rPr lang="fi-FI" sz="2600" dirty="0" err="1"/>
              <a:t>språk</a:t>
            </a:r>
            <a:r>
              <a:rPr lang="fi-FI" sz="2600" dirty="0"/>
              <a:t> mm.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 algn="l"/>
            <a:endParaRPr lang="fi-FI" dirty="0"/>
          </a:p>
          <a:p>
            <a:pPr marL="0" indent="0" algn="l"/>
            <a:r>
              <a:rPr lang="fi-FI" dirty="0"/>
              <a:t>   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dirty="0"/>
          </a:p>
          <a:p>
            <a:pPr lvl="1" indent="0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3298308" y="908720"/>
            <a:ext cx="7478212" cy="1296144"/>
          </a:xfrm>
        </p:spPr>
        <p:txBody>
          <a:bodyPr/>
          <a:lstStyle/>
          <a:p>
            <a:pPr algn="l"/>
            <a:r>
              <a:rPr lang="fi-FI" sz="4400" dirty="0"/>
              <a:t>MATERIAL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3126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		PRESENTATIONENS STRUKTUR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2204865"/>
            <a:ext cx="11521280" cy="3672407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Bakgrundsinformation: Varför Navigator-service?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Vad är Navigator-modellen?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400" dirty="0"/>
              <a:t>Ungas utvärdering av den service de fått vid Navigatorn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sv-SE" sz="2400" b="1" dirty="0"/>
              <a:t>Nationell studie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sv-SE" sz="2400" b="1" dirty="0"/>
              <a:t>Våra studier; idag särskilt fokus på det </a:t>
            </a:r>
            <a:r>
              <a:rPr lang="sv-SE" sz="2400" b="1" u="sng" dirty="0"/>
              <a:t>multiprofessionella</a:t>
            </a:r>
            <a:r>
              <a:rPr lang="sv-SE" sz="2400" b="1" dirty="0"/>
              <a:t> arbete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”</a:t>
            </a:r>
            <a:r>
              <a:rPr lang="fi-FI" sz="2400" dirty="0" err="1"/>
              <a:t>Matildas</a:t>
            </a:r>
            <a:r>
              <a:rPr lang="fi-FI" sz="2400" dirty="0"/>
              <a:t>” </a:t>
            </a:r>
            <a:r>
              <a:rPr lang="fi-FI" sz="2400" dirty="0" err="1"/>
              <a:t>studie</a:t>
            </a:r>
            <a:r>
              <a:rPr lang="fi-FI" sz="2400" dirty="0"/>
              <a:t>, </a:t>
            </a:r>
            <a:r>
              <a:rPr lang="fi-FI" sz="2400" dirty="0" err="1"/>
              <a:t>gjord</a:t>
            </a:r>
            <a:r>
              <a:rPr lang="fi-FI" sz="2400" dirty="0"/>
              <a:t> i </a:t>
            </a:r>
            <a:r>
              <a:rPr lang="fi-FI" sz="2400" dirty="0" err="1"/>
              <a:t>samarbete</a:t>
            </a:r>
            <a:r>
              <a:rPr lang="fi-FI" sz="2400" dirty="0"/>
              <a:t> </a:t>
            </a:r>
            <a:r>
              <a:rPr lang="fi-FI" sz="2400" dirty="0" err="1"/>
              <a:t>mellan</a:t>
            </a:r>
            <a:r>
              <a:rPr lang="fi-FI" sz="2400" dirty="0"/>
              <a:t> HU </a:t>
            </a:r>
            <a:r>
              <a:rPr lang="fi-FI" sz="2400" dirty="0" err="1"/>
              <a:t>och</a:t>
            </a:r>
            <a:r>
              <a:rPr lang="fi-FI" sz="2400" dirty="0"/>
              <a:t> THL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”</a:t>
            </a:r>
            <a:r>
              <a:rPr lang="fi-FI" sz="2400" dirty="0" err="1"/>
              <a:t>Fridas</a:t>
            </a:r>
            <a:r>
              <a:rPr lang="fi-FI" sz="2400" dirty="0"/>
              <a:t>” </a:t>
            </a:r>
            <a:r>
              <a:rPr lang="fi-FI" sz="2400" dirty="0" err="1"/>
              <a:t>studie</a:t>
            </a:r>
            <a:r>
              <a:rPr lang="fi-FI" sz="2400" dirty="0"/>
              <a:t>, </a:t>
            </a:r>
            <a:r>
              <a:rPr lang="fi-FI" sz="2400" dirty="0" err="1"/>
              <a:t>doktorsavhandling</a:t>
            </a:r>
            <a:r>
              <a:rPr lang="fi-FI" sz="2400" dirty="0"/>
              <a:t> </a:t>
            </a:r>
            <a:r>
              <a:rPr lang="fi-FI" sz="2400" dirty="0" err="1"/>
              <a:t>under</a:t>
            </a:r>
            <a:r>
              <a:rPr lang="fi-FI" sz="2400" dirty="0"/>
              <a:t> </a:t>
            </a:r>
            <a:r>
              <a:rPr lang="fi-FI" sz="2400" dirty="0" err="1"/>
              <a:t>arbete</a:t>
            </a:r>
            <a:endParaRPr lang="fi-FI" sz="240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sz="2400" dirty="0" err="1"/>
              <a:t>Sammandrag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diskussion</a:t>
            </a:r>
            <a:endParaRPr lang="fi-FI" sz="240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25689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14400" y="2708920"/>
            <a:ext cx="10798224" cy="3168352"/>
          </a:xfrm>
        </p:spPr>
        <p:txBody>
          <a:bodyPr/>
          <a:lstStyle/>
          <a:p>
            <a:pPr marL="0" indent="0" algn="l"/>
            <a:r>
              <a:rPr lang="fi-FI" sz="3200" dirty="0" err="1"/>
              <a:t>Ungdomarna</a:t>
            </a:r>
            <a:r>
              <a:rPr lang="fi-FI" sz="3200" dirty="0"/>
              <a:t> </a:t>
            </a:r>
            <a:r>
              <a:rPr lang="fi-FI" sz="3200" dirty="0" err="1"/>
              <a:t>är</a:t>
            </a:r>
            <a:r>
              <a:rPr lang="fi-FI" sz="3200" dirty="0"/>
              <a:t> </a:t>
            </a:r>
            <a:r>
              <a:rPr lang="fi-FI" sz="3200" b="1" dirty="0" err="1"/>
              <a:t>mycket</a:t>
            </a:r>
            <a:r>
              <a:rPr lang="fi-FI" sz="3200" b="1" dirty="0"/>
              <a:t> </a:t>
            </a:r>
            <a:r>
              <a:rPr lang="fi-FI" sz="3200" b="1" dirty="0" err="1"/>
              <a:t>nöjda</a:t>
            </a:r>
            <a:r>
              <a:rPr lang="fi-FI" sz="3200" b="1" dirty="0"/>
              <a:t> </a:t>
            </a:r>
            <a:r>
              <a:rPr lang="fi-FI" sz="3200" dirty="0" err="1"/>
              <a:t>med</a:t>
            </a:r>
            <a:r>
              <a:rPr lang="fi-FI" sz="3200" dirty="0"/>
              <a:t> </a:t>
            </a:r>
            <a:r>
              <a:rPr lang="fi-FI" sz="3200" dirty="0" err="1"/>
              <a:t>den</a:t>
            </a:r>
            <a:r>
              <a:rPr lang="fi-FI" sz="3200" dirty="0"/>
              <a:t> </a:t>
            </a:r>
            <a:r>
              <a:rPr lang="fi-FI" sz="3200" dirty="0" err="1"/>
              <a:t>erhållna</a:t>
            </a:r>
            <a:r>
              <a:rPr lang="fi-FI" sz="3200" dirty="0"/>
              <a:t> </a:t>
            </a:r>
            <a:r>
              <a:rPr lang="fi-FI" sz="3200" dirty="0" err="1"/>
              <a:t>servicen</a:t>
            </a:r>
            <a:endParaRPr lang="fi-FI" sz="3200" dirty="0"/>
          </a:p>
          <a:p>
            <a:pPr marL="0" indent="0" algn="l"/>
            <a:endParaRPr lang="fi-FI" sz="3200" dirty="0"/>
          </a:p>
          <a:p>
            <a:pPr marL="0" indent="0" algn="l"/>
            <a:r>
              <a:rPr lang="fi-FI" sz="2800" dirty="0" err="1"/>
              <a:t>Den</a:t>
            </a:r>
            <a:r>
              <a:rPr lang="fi-FI" sz="2800" dirty="0"/>
              <a:t> </a:t>
            </a:r>
            <a:r>
              <a:rPr lang="fi-FI" sz="2800" dirty="0" err="1"/>
              <a:t>berömliga</a:t>
            </a:r>
            <a:r>
              <a:rPr lang="fi-FI" sz="2800" dirty="0"/>
              <a:t> </a:t>
            </a:r>
            <a:r>
              <a:rPr lang="fi-FI" sz="2800" dirty="0" err="1"/>
              <a:t>feedbacken</a:t>
            </a:r>
            <a:r>
              <a:rPr lang="fi-FI" sz="2800" dirty="0"/>
              <a:t> </a:t>
            </a:r>
            <a:r>
              <a:rPr lang="fi-FI" sz="2800" dirty="0" err="1"/>
              <a:t>består</a:t>
            </a:r>
            <a:r>
              <a:rPr lang="fi-FI" sz="2800" dirty="0"/>
              <a:t> av </a:t>
            </a:r>
            <a:r>
              <a:rPr lang="fi-FI" sz="2800" b="1" dirty="0" err="1"/>
              <a:t>flera</a:t>
            </a:r>
            <a:r>
              <a:rPr lang="fi-FI" sz="2800" b="1" dirty="0"/>
              <a:t> </a:t>
            </a:r>
            <a:r>
              <a:rPr lang="fi-FI" sz="2800" b="1" dirty="0" err="1"/>
              <a:t>faktorer</a:t>
            </a:r>
            <a:r>
              <a:rPr lang="fi-FI" sz="2800" dirty="0"/>
              <a:t>: </a:t>
            </a:r>
          </a:p>
          <a:p>
            <a:pPr marL="839788" lvl="1" indent="-457200">
              <a:buFont typeface="Wingdings" pitchFamily="2" charset="2"/>
              <a:buChar char="Ø"/>
            </a:pPr>
            <a:r>
              <a:rPr lang="fi-FI" sz="2600" dirty="0"/>
              <a:t>  </a:t>
            </a:r>
            <a:r>
              <a:rPr lang="fi-FI" sz="2600" b="1" dirty="0" err="1"/>
              <a:t>Atmosfären</a:t>
            </a:r>
            <a:r>
              <a:rPr lang="fi-FI" sz="2600" b="1" dirty="0"/>
              <a:t>: </a:t>
            </a:r>
            <a:r>
              <a:rPr lang="fi-FI" sz="2600" dirty="0" err="1"/>
              <a:t>Stämning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bemötandet</a:t>
            </a:r>
            <a:endParaRPr lang="fi-FI" sz="2600" dirty="0"/>
          </a:p>
          <a:p>
            <a:pPr marL="839788" lvl="1" indent="-457200">
              <a:buFont typeface="Wingdings" pitchFamily="2" charset="2"/>
              <a:buChar char="Ø"/>
            </a:pPr>
            <a:r>
              <a:rPr lang="fi-FI" sz="2600" dirty="0"/>
              <a:t>  </a:t>
            </a:r>
            <a:r>
              <a:rPr lang="fi-FI" sz="2600" b="1" dirty="0" err="1"/>
              <a:t>Praktiska</a:t>
            </a:r>
            <a:r>
              <a:rPr lang="fi-FI" sz="2600" b="1" dirty="0"/>
              <a:t>: </a:t>
            </a:r>
            <a:r>
              <a:rPr lang="fi-FI" sz="2600" dirty="0" err="1"/>
              <a:t>Lättillgängligt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konkret</a:t>
            </a:r>
            <a:r>
              <a:rPr lang="fi-FI" sz="2600" dirty="0"/>
              <a:t>, </a:t>
            </a:r>
          </a:p>
          <a:p>
            <a:pPr marL="839788" lvl="1" indent="-457200">
              <a:buFont typeface="Wingdings" pitchFamily="2" charset="2"/>
              <a:buChar char="Ø"/>
            </a:pPr>
            <a:r>
              <a:rPr lang="fi-FI" sz="2600" dirty="0"/>
              <a:t>  </a:t>
            </a:r>
            <a:r>
              <a:rPr lang="fi-FI" sz="2600" b="1" dirty="0" err="1"/>
              <a:t>Professionella</a:t>
            </a:r>
            <a:r>
              <a:rPr lang="fi-FI" sz="2600" b="1" dirty="0"/>
              <a:t>: </a:t>
            </a:r>
            <a:r>
              <a:rPr lang="fi-FI" sz="2600" dirty="0" err="1"/>
              <a:t>Kunskap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bredd</a:t>
            </a:r>
            <a:endParaRPr lang="fi-FI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3791744" y="1119525"/>
            <a:ext cx="3892640" cy="1296144"/>
          </a:xfrm>
        </p:spPr>
        <p:txBody>
          <a:bodyPr/>
          <a:lstStyle/>
          <a:p>
            <a:pPr algn="l"/>
            <a:r>
              <a:rPr lang="fi-FI" sz="4400" dirty="0"/>
              <a:t>RESULTAT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1730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4D74BA6-7028-7B41-B880-6D88C3B1A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3068960"/>
            <a:ext cx="10363200" cy="2736304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mångprofessionella</a:t>
            </a:r>
            <a:r>
              <a:rPr lang="fi-FI" sz="2600" dirty="0"/>
              <a:t> </a:t>
            </a:r>
            <a:r>
              <a:rPr lang="fi-FI" sz="2600" dirty="0" err="1"/>
              <a:t>arbetsgreppet</a:t>
            </a:r>
            <a:r>
              <a:rPr lang="fi-FI" sz="2600" dirty="0"/>
              <a:t> </a:t>
            </a:r>
            <a:r>
              <a:rPr lang="fi-FI" sz="2600" dirty="0" err="1"/>
              <a:t>ansågs</a:t>
            </a:r>
            <a:r>
              <a:rPr lang="fi-FI" sz="2600" dirty="0"/>
              <a:t> vara </a:t>
            </a:r>
            <a:r>
              <a:rPr lang="fi-FI" sz="2600" b="1" dirty="0" err="1"/>
              <a:t>betydelsefullt</a:t>
            </a:r>
            <a:endParaRPr lang="fi-FI" sz="2600" b="1" dirty="0"/>
          </a:p>
          <a:p>
            <a:pPr lvl="1">
              <a:buFont typeface="Wingdings" pitchFamily="2" charset="2"/>
              <a:buChar char="Ø"/>
            </a:pPr>
            <a:r>
              <a:rPr lang="fi-FI" sz="2600" b="1" dirty="0" err="1"/>
              <a:t>Ca</a:t>
            </a:r>
            <a:r>
              <a:rPr lang="fi-FI" sz="2600" b="1" dirty="0"/>
              <a:t> </a:t>
            </a:r>
            <a:r>
              <a:rPr lang="fi-FI" sz="2600" b="1" dirty="0" err="1"/>
              <a:t>hälften</a:t>
            </a:r>
            <a:r>
              <a:rPr lang="fi-FI" sz="2600" b="1" dirty="0"/>
              <a:t> </a:t>
            </a:r>
            <a:r>
              <a:rPr lang="fi-FI" sz="2600" dirty="0"/>
              <a:t>av </a:t>
            </a:r>
            <a:r>
              <a:rPr lang="fi-FI" sz="2600" dirty="0" err="1"/>
              <a:t>ungdomarna</a:t>
            </a:r>
            <a:r>
              <a:rPr lang="fi-FI" sz="2600" dirty="0"/>
              <a:t> vi </a:t>
            </a:r>
            <a:r>
              <a:rPr lang="fi-FI" sz="2600" dirty="0" err="1"/>
              <a:t>intervjuade</a:t>
            </a:r>
            <a:r>
              <a:rPr lang="fi-FI" sz="2600" dirty="0"/>
              <a:t> </a:t>
            </a:r>
            <a:r>
              <a:rPr lang="fi-FI" sz="2600" dirty="0" err="1"/>
              <a:t>hade</a:t>
            </a:r>
            <a:r>
              <a:rPr lang="fi-FI" sz="2600" dirty="0"/>
              <a:t> </a:t>
            </a:r>
            <a:r>
              <a:rPr lang="fi-FI" sz="2600" dirty="0" err="1"/>
              <a:t>kommit</a:t>
            </a:r>
            <a:r>
              <a:rPr lang="fi-FI" sz="2600" dirty="0"/>
              <a:t> i </a:t>
            </a:r>
            <a:r>
              <a:rPr lang="fi-FI" sz="2600" dirty="0" err="1"/>
              <a:t>flera</a:t>
            </a:r>
            <a:r>
              <a:rPr lang="fi-FI" sz="2600" dirty="0"/>
              <a:t> </a:t>
            </a:r>
            <a:r>
              <a:rPr lang="fi-FI" sz="2600" dirty="0" err="1"/>
              <a:t>ärenden</a:t>
            </a:r>
            <a:endParaRPr lang="fi-FI" sz="2600" dirty="0"/>
          </a:p>
          <a:p>
            <a:pPr lvl="1">
              <a:buFont typeface="Wingdings" pitchFamily="2" charset="2"/>
              <a:buChar char="Ø"/>
            </a:pPr>
            <a:r>
              <a:rPr lang="fi-FI" sz="2600" dirty="0"/>
              <a:t> </a:t>
            </a:r>
            <a:r>
              <a:rPr lang="fi-FI" sz="2600" dirty="0" err="1"/>
              <a:t>När</a:t>
            </a:r>
            <a:r>
              <a:rPr lang="fi-FI" sz="2600" dirty="0"/>
              <a:t> de </a:t>
            </a:r>
            <a:r>
              <a:rPr lang="fi-FI" sz="2600" dirty="0" err="1"/>
              <a:t>kom</a:t>
            </a:r>
            <a:r>
              <a:rPr lang="fi-FI" sz="2600" dirty="0"/>
              <a:t> </a:t>
            </a:r>
            <a:r>
              <a:rPr lang="fi-FI" sz="2600" dirty="0" err="1"/>
              <a:t>till</a:t>
            </a:r>
            <a:r>
              <a:rPr lang="fi-FI" sz="2600" dirty="0"/>
              <a:t> </a:t>
            </a:r>
            <a:r>
              <a:rPr lang="fi-FI" sz="2600" dirty="0" err="1"/>
              <a:t>Navigatorn</a:t>
            </a:r>
            <a:r>
              <a:rPr lang="fi-FI" sz="2600" dirty="0"/>
              <a:t> </a:t>
            </a:r>
            <a:r>
              <a:rPr lang="fi-FI" sz="2600" b="1" dirty="0" err="1"/>
              <a:t>visste</a:t>
            </a:r>
            <a:r>
              <a:rPr lang="fi-FI" sz="2600" b="1" dirty="0"/>
              <a:t> de </a:t>
            </a:r>
            <a:r>
              <a:rPr lang="fi-FI" sz="2600" b="1" dirty="0" err="1"/>
              <a:t>inte</a:t>
            </a:r>
            <a:r>
              <a:rPr lang="fi-FI" sz="2600" b="1" dirty="0"/>
              <a:t> </a:t>
            </a:r>
            <a:r>
              <a:rPr lang="fi-FI" sz="2600" dirty="0" err="1"/>
              <a:t>att</a:t>
            </a:r>
            <a:r>
              <a:rPr lang="fi-FI" sz="2600" dirty="0"/>
              <a:t> </a:t>
            </a:r>
            <a:r>
              <a:rPr lang="fi-FI" sz="2600" dirty="0" err="1"/>
              <a:t>det</a:t>
            </a:r>
            <a:r>
              <a:rPr lang="fi-FI" sz="2600" dirty="0"/>
              <a:t> </a:t>
            </a:r>
            <a:r>
              <a:rPr lang="fi-FI" sz="2600" dirty="0" err="1"/>
              <a:t>fanns</a:t>
            </a:r>
            <a:r>
              <a:rPr lang="fi-FI" sz="2600" dirty="0"/>
              <a:t> </a:t>
            </a:r>
            <a:r>
              <a:rPr lang="fi-FI" sz="2600" dirty="0" err="1"/>
              <a:t>också</a:t>
            </a:r>
            <a:r>
              <a:rPr lang="fi-FI" sz="2600" dirty="0"/>
              <a:t> </a:t>
            </a:r>
            <a:r>
              <a:rPr lang="fi-FI" sz="2600" dirty="0" err="1"/>
              <a:t>andra</a:t>
            </a:r>
            <a:r>
              <a:rPr lang="fi-FI" sz="2600" dirty="0"/>
              <a:t> </a:t>
            </a:r>
            <a:r>
              <a:rPr lang="fi-FI" sz="2600" dirty="0" err="1"/>
              <a:t>frågor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de </a:t>
            </a:r>
            <a:r>
              <a:rPr lang="fi-FI" sz="2600" dirty="0" err="1"/>
              <a:t>behövde</a:t>
            </a:r>
            <a:r>
              <a:rPr lang="fi-FI" sz="2600" dirty="0"/>
              <a:t> / </a:t>
            </a:r>
            <a:r>
              <a:rPr lang="fi-FI" sz="2600" dirty="0" err="1"/>
              <a:t>kunde</a:t>
            </a:r>
            <a:r>
              <a:rPr lang="fi-FI" sz="2600" dirty="0"/>
              <a:t> </a:t>
            </a:r>
            <a:r>
              <a:rPr lang="fi-FI" sz="2600" dirty="0" err="1"/>
              <a:t>få</a:t>
            </a:r>
            <a:r>
              <a:rPr lang="fi-FI" sz="2600" dirty="0"/>
              <a:t> </a:t>
            </a:r>
            <a:r>
              <a:rPr lang="fi-FI" sz="2600" dirty="0" err="1"/>
              <a:t>hjälp</a:t>
            </a:r>
            <a:r>
              <a:rPr lang="fi-FI" sz="2600" dirty="0"/>
              <a:t> </a:t>
            </a:r>
            <a:r>
              <a:rPr lang="fi-FI" sz="2600" dirty="0" err="1"/>
              <a:t>med</a:t>
            </a:r>
            <a:r>
              <a:rPr lang="fi-FI" sz="2600" dirty="0"/>
              <a:t>. </a:t>
            </a:r>
            <a:r>
              <a:rPr lang="fi-FI" dirty="0"/>
              <a:t>Ex </a:t>
            </a:r>
            <a:r>
              <a:rPr lang="fi-FI" dirty="0" err="1"/>
              <a:t>studier</a:t>
            </a:r>
            <a:endParaRPr lang="fi-FI" dirty="0"/>
          </a:p>
          <a:p>
            <a:pPr algn="l"/>
            <a:r>
              <a:rPr lang="fi-FI" sz="2400" i="1" dirty="0"/>
              <a:t>    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AF2719-B7C5-0945-A508-3B612D386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901" y="977546"/>
            <a:ext cx="5580620" cy="1296144"/>
          </a:xfrm>
        </p:spPr>
        <p:txBody>
          <a:bodyPr/>
          <a:lstStyle/>
          <a:p>
            <a:r>
              <a:rPr lang="fi-FI" dirty="0" err="1"/>
              <a:t>rESULTAT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2D778F-1B68-5D49-920C-BB8BE2CD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70F5B6-8D46-0042-AA71-9C29BE7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6693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4D74BA6-7028-7B41-B880-6D88C3B1A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564904"/>
            <a:ext cx="10942240" cy="3528392"/>
          </a:xfrm>
        </p:spPr>
        <p:txBody>
          <a:bodyPr/>
          <a:lstStyle/>
          <a:p>
            <a:pPr algn="l"/>
            <a:r>
              <a:rPr lang="fi-FI" sz="2400" i="1" dirty="0"/>
              <a:t>”</a:t>
            </a:r>
            <a:r>
              <a:rPr lang="fi-FI" sz="2400" i="1" dirty="0" err="1"/>
              <a:t>Mä</a:t>
            </a:r>
            <a:r>
              <a:rPr lang="fi-FI" sz="2400" i="1" dirty="0"/>
              <a:t> </a:t>
            </a:r>
            <a:r>
              <a:rPr lang="fi-FI" sz="2400" i="1" dirty="0" err="1"/>
              <a:t>oon</a:t>
            </a:r>
            <a:r>
              <a:rPr lang="fi-FI" sz="2400" i="1" dirty="0"/>
              <a:t> </a:t>
            </a:r>
            <a:r>
              <a:rPr lang="fi-FI" sz="2400" i="1" dirty="0" err="1"/>
              <a:t>saanu</a:t>
            </a:r>
            <a:r>
              <a:rPr lang="fi-FI" sz="2400" i="1" dirty="0"/>
              <a:t> </a:t>
            </a:r>
            <a:r>
              <a:rPr lang="fi-FI" sz="2400" b="1" i="1" dirty="0">
                <a:solidFill>
                  <a:srgbClr val="0070C0"/>
                </a:solidFill>
              </a:rPr>
              <a:t>paljon apua täältä [käytännön asioissa]… ja masennuksestakin on saanut puhua sairaanhoitajan</a:t>
            </a:r>
            <a:r>
              <a:rPr lang="fi-FI" sz="2400" i="1" dirty="0"/>
              <a:t> kanssa. </a:t>
            </a:r>
            <a:endParaRPr lang="fi-FI" sz="2400" b="1" dirty="0">
              <a:solidFill>
                <a:srgbClr val="0070C0"/>
              </a:solidFill>
            </a:endParaRPr>
          </a:p>
          <a:p>
            <a:pPr algn="l"/>
            <a:r>
              <a:rPr lang="fi-FI" sz="2400" i="1" dirty="0"/>
              <a:t>Ja [omankin työntekijän] kanssa, vaikkei niin yksityiskohtiin</a:t>
            </a:r>
            <a:endParaRPr lang="fi-FI" sz="2400" dirty="0"/>
          </a:p>
          <a:p>
            <a:pPr algn="l"/>
            <a:r>
              <a:rPr lang="fi-FI" sz="2400" i="1" dirty="0"/>
              <a:t>mennä, hän kuitenkin kyselee voinnista.” (Inf4)</a:t>
            </a:r>
            <a:endParaRPr lang="fi-FI" sz="2400" dirty="0"/>
          </a:p>
          <a:p>
            <a:pPr algn="l"/>
            <a:endParaRPr lang="fi-FI" sz="2400" i="1" dirty="0"/>
          </a:p>
          <a:p>
            <a:pPr algn="l"/>
            <a:r>
              <a:rPr lang="fi-FI" sz="2400" i="1" dirty="0"/>
              <a:t>”[Ohjaamossa] on monta </a:t>
            </a:r>
            <a:r>
              <a:rPr lang="fi-FI" sz="2400" b="1" i="1" dirty="0">
                <a:solidFill>
                  <a:srgbClr val="0070C0"/>
                </a:solidFill>
              </a:rPr>
              <a:t>eri alan tyyppiä</a:t>
            </a:r>
            <a:r>
              <a:rPr lang="fi-FI" sz="2400" i="1" dirty="0"/>
              <a:t>. On </a:t>
            </a:r>
            <a:r>
              <a:rPr lang="fi-FI" sz="2400" b="1" i="1" dirty="0">
                <a:solidFill>
                  <a:srgbClr val="0070C0"/>
                </a:solidFill>
              </a:rPr>
              <a:t>tosi monipuolisesti saanut </a:t>
            </a:r>
            <a:r>
              <a:rPr lang="fi-FI" sz="2400" i="1" dirty="0"/>
              <a:t>henkilökohtaista neuvoa ja apua ja tukea.” (Inf11)</a:t>
            </a:r>
          </a:p>
          <a:p>
            <a:pPr algn="l"/>
            <a:endParaRPr lang="fi-FI" sz="2400" i="1" dirty="0"/>
          </a:p>
          <a:p>
            <a:pPr algn="l"/>
            <a:r>
              <a:rPr lang="fi-FI" sz="2400" i="1" dirty="0"/>
              <a:t>Ohjaamossa osataan sanoa, et jos tämä ei onnistu niin sitten voidaan lähteä </a:t>
            </a:r>
            <a:r>
              <a:rPr lang="fi-FI" sz="2400" i="1" dirty="0" err="1"/>
              <a:t>tota</a:t>
            </a:r>
            <a:r>
              <a:rPr lang="fi-FI" sz="2400" i="1" dirty="0"/>
              <a:t> eteenpäin. Et heti tulee niitä </a:t>
            </a:r>
            <a:r>
              <a:rPr lang="fi-FI" sz="2400" b="1" i="1" dirty="0">
                <a:solidFill>
                  <a:srgbClr val="0070C0"/>
                </a:solidFill>
              </a:rPr>
              <a:t>toisia vaihtoehtoja, mitä </a:t>
            </a:r>
            <a:r>
              <a:rPr lang="fi-FI" sz="2400" b="1" i="1" dirty="0" err="1">
                <a:solidFill>
                  <a:srgbClr val="0070C0"/>
                </a:solidFill>
              </a:rPr>
              <a:t>ite</a:t>
            </a:r>
            <a:r>
              <a:rPr lang="fi-FI" sz="2400" b="1" i="1" dirty="0">
                <a:solidFill>
                  <a:srgbClr val="0070C0"/>
                </a:solidFill>
              </a:rPr>
              <a:t> ei edes </a:t>
            </a:r>
            <a:r>
              <a:rPr lang="fi-FI" sz="2400" b="1" i="1" dirty="0" err="1">
                <a:solidFill>
                  <a:srgbClr val="0070C0"/>
                </a:solidFill>
              </a:rPr>
              <a:t>nää</a:t>
            </a:r>
            <a:r>
              <a:rPr lang="fi-FI" sz="2400" b="1" i="1" dirty="0">
                <a:solidFill>
                  <a:srgbClr val="0070C0"/>
                </a:solidFill>
              </a:rPr>
              <a:t>.</a:t>
            </a:r>
            <a:r>
              <a:rPr lang="fi-FI" sz="2400" b="1" i="1" dirty="0"/>
              <a:t>” </a:t>
            </a:r>
            <a:r>
              <a:rPr lang="fi-FI" sz="2400" i="1" dirty="0"/>
              <a:t>(Inf3)</a:t>
            </a:r>
            <a:endParaRPr lang="fi-FI" sz="2400" dirty="0"/>
          </a:p>
          <a:p>
            <a:pPr algn="l"/>
            <a:endParaRPr lang="fi-FI" sz="2400" dirty="0"/>
          </a:p>
          <a:p>
            <a:pPr algn="l"/>
            <a:endParaRPr lang="fi-FI" sz="2400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AF2719-B7C5-0945-A508-3B612D386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612" y="836712"/>
            <a:ext cx="6984776" cy="1296144"/>
          </a:xfrm>
        </p:spPr>
        <p:txBody>
          <a:bodyPr/>
          <a:lstStyle/>
          <a:p>
            <a:r>
              <a:rPr lang="fi-FI" dirty="0" err="1"/>
              <a:t>rESULTAT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2D778F-1B68-5D49-920C-BB8BE2CD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70F5B6-8D46-0042-AA71-9C29BE7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54139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Att främja ungas förmågor i nya välfärdskontexter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forskar i unga vuxnas välfärd genom ett förmågeperspektiv och hur element som beaktar förmågor kunde införlivas i välfärdsservice och socialt arbete för unga</a:t>
            </a:r>
          </a:p>
          <a:p>
            <a:r>
              <a:rPr lang="sv-SE" dirty="0"/>
              <a:t>utveckla metodologiska modeller för utvärdering av praktiskt socialt/välfärdsarbete </a:t>
            </a:r>
          </a:p>
          <a:p>
            <a:r>
              <a:rPr lang="sv-SE" dirty="0"/>
              <a:t>studien platsar inom ramen för praktikforskning i socialt arbete (</a:t>
            </a:r>
            <a:r>
              <a:rPr lang="sv-SE" dirty="0" err="1"/>
              <a:t>Satka</a:t>
            </a:r>
            <a:r>
              <a:rPr lang="sv-SE" dirty="0"/>
              <a:t> m.fl. 2005, Julkunen &amp; </a:t>
            </a:r>
            <a:r>
              <a:rPr lang="sv-SE" dirty="0" err="1"/>
              <a:t>Saurama</a:t>
            </a:r>
            <a:r>
              <a:rPr lang="sv-SE" dirty="0"/>
              <a:t> 2009)</a:t>
            </a:r>
          </a:p>
          <a:p>
            <a:r>
              <a:rPr lang="sv-SE" dirty="0"/>
              <a:t>etnografiskt fältarbete i två sammanhang</a:t>
            </a:r>
          </a:p>
          <a:p>
            <a:pPr marL="92075" indent="0">
              <a:buNone/>
            </a:pPr>
            <a:r>
              <a:rPr lang="sv-SE" dirty="0"/>
              <a:t>	15.8.2016-15.3.2017 (</a:t>
            </a:r>
            <a:r>
              <a:rPr lang="sv-SE" dirty="0" err="1"/>
              <a:t>Ohjaamo</a:t>
            </a:r>
            <a:r>
              <a:rPr lang="sv-SE" dirty="0"/>
              <a:t>)</a:t>
            </a:r>
          </a:p>
          <a:p>
            <a:pPr marL="92075" indent="0">
              <a:buNone/>
            </a:pPr>
            <a:r>
              <a:rPr lang="sv-SE" dirty="0"/>
              <a:t>	27.3-9.6.2017 (Social cirkus)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00755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		Data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metoder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b="0" dirty="0"/>
              <a:t>Forskningen är en uppföljningsstudie och metoder för insamling av data består av etnografiskt fältarbete, observationer och kvalitativa intervjuer med både unga vuxna och professionella inom </a:t>
            </a:r>
            <a:r>
              <a:rPr lang="sv-SE" b="0" dirty="0" err="1"/>
              <a:t>Ohjaamo</a:t>
            </a:r>
            <a:r>
              <a:rPr lang="sv-SE" b="0" dirty="0"/>
              <a:t>/Navigatorn.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b="0" dirty="0"/>
              <a:t>Kvalitativa intervjuer med unga vuxna</a:t>
            </a:r>
            <a:r>
              <a:rPr lang="en-US" b="0" dirty="0"/>
              <a:t> (N=34) </a:t>
            </a:r>
          </a:p>
          <a:p>
            <a:pPr algn="l"/>
            <a:r>
              <a:rPr lang="en-US" b="0" dirty="0"/>
              <a:t>	</a:t>
            </a:r>
            <a:r>
              <a:rPr lang="en-US" b="0" dirty="0" err="1"/>
              <a:t>kvinnor</a:t>
            </a:r>
            <a:r>
              <a:rPr lang="en-US" b="0" dirty="0"/>
              <a:t> (n=19), </a:t>
            </a:r>
            <a:r>
              <a:rPr lang="en-US" b="0" dirty="0" err="1"/>
              <a:t>män</a:t>
            </a:r>
            <a:r>
              <a:rPr lang="en-US" b="0" dirty="0"/>
              <a:t> (n=15), </a:t>
            </a:r>
            <a:r>
              <a:rPr lang="en-US" b="0" dirty="0" err="1"/>
              <a:t>ålder</a:t>
            </a:r>
            <a:r>
              <a:rPr lang="en-US" b="0" dirty="0"/>
              <a:t> 18-29</a:t>
            </a:r>
          </a:p>
          <a:p>
            <a:pPr algn="l"/>
            <a:r>
              <a:rPr lang="en-US" b="0" dirty="0"/>
              <a:t>	</a:t>
            </a:r>
            <a:r>
              <a:rPr lang="en-US" b="0" dirty="0" err="1"/>
              <a:t>uppföljningsprocent</a:t>
            </a:r>
            <a:r>
              <a:rPr lang="en-US" b="0" dirty="0"/>
              <a:t> 88% (n=30)</a:t>
            </a:r>
          </a:p>
          <a:p>
            <a:pPr algn="l"/>
            <a:endParaRPr lang="fi-FI" b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7962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766143"/>
              </p:ext>
            </p:extLst>
          </p:nvPr>
        </p:nvGraphicFramePr>
        <p:xfrm>
          <a:off x="623888" y="1556792"/>
          <a:ext cx="11179175" cy="453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2759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77588"/>
              </p:ext>
            </p:extLst>
          </p:nvPr>
        </p:nvGraphicFramePr>
        <p:xfrm>
          <a:off x="508321" y="1556792"/>
          <a:ext cx="1168367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65920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83121"/>
              </p:ext>
            </p:extLst>
          </p:nvPr>
        </p:nvGraphicFramePr>
        <p:xfrm>
          <a:off x="373732" y="1628800"/>
          <a:ext cx="11818268" cy="448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10718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56834"/>
              </p:ext>
            </p:extLst>
          </p:nvPr>
        </p:nvGraphicFramePr>
        <p:xfrm>
          <a:off x="479376" y="1529881"/>
          <a:ext cx="11545002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33327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76958"/>
              </p:ext>
            </p:extLst>
          </p:nvPr>
        </p:nvGraphicFramePr>
        <p:xfrm>
          <a:off x="407368" y="1412776"/>
          <a:ext cx="11596418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1605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		</a:t>
            </a:r>
            <a:r>
              <a:rPr lang="fi-FI" dirty="0" err="1"/>
              <a:t>bakgrund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844824"/>
            <a:ext cx="11521280" cy="4248471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endParaRPr lang="sv-FI" sz="1800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FI" sz="2000" b="0" dirty="0"/>
              <a:t>Regeringens spetsprojekt </a:t>
            </a:r>
            <a:r>
              <a:rPr lang="sv-FI" sz="2000" b="0" i="1" dirty="0"/>
              <a:t>ungdomsgarantin (UG)</a:t>
            </a:r>
            <a:r>
              <a:rPr lang="sv-FI" sz="2000" b="0" dirty="0"/>
              <a:t> (2013)                                                                                   = </a:t>
            </a:r>
            <a:r>
              <a:rPr lang="sv-FI" sz="2000" dirty="0"/>
              <a:t>den främsta </a:t>
            </a:r>
            <a:r>
              <a:rPr lang="sv-FI" sz="2000" b="0" dirty="0"/>
              <a:t>aktiveringspolitiska åtgärden för att motarbeta ungas utanförskap.                                          UG håller nu på att utvecklas till en samhällsgaranti (Regeringsprogrammet 2015–2019)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000" b="0" dirty="0"/>
              <a:t>Syftet med ungdomsgaranti är att garantera unga möjlighet till </a:t>
            </a:r>
            <a:r>
              <a:rPr lang="sv-SE" sz="2000" dirty="0"/>
              <a:t>aktivitet</a:t>
            </a:r>
            <a:r>
              <a:rPr lang="sv-SE" sz="2000" b="0" dirty="0"/>
              <a:t> (en arbets-, praktik-, studie-, arbetsverkstads- eller rehabiliteringsplats) </a:t>
            </a:r>
            <a:r>
              <a:rPr lang="sv-SE" sz="2000" dirty="0"/>
              <a:t>inom tre månader </a:t>
            </a:r>
            <a:r>
              <a:rPr lang="sv-SE" sz="2000" b="0" dirty="0"/>
              <a:t>efter att de har blivit </a:t>
            </a:r>
            <a:r>
              <a:rPr lang="sv-SE" sz="2000" dirty="0"/>
              <a:t>arbetslösa</a:t>
            </a:r>
            <a:endParaRPr lang="sv-SE" sz="2000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000" b="0" dirty="0"/>
              <a:t>Ungdomsgarantin grundar sig </a:t>
            </a:r>
            <a:r>
              <a:rPr lang="sv-SE" sz="2000" b="0" i="1" dirty="0"/>
              <a:t>inte</a:t>
            </a:r>
            <a:r>
              <a:rPr lang="sv-SE" sz="2000" b="0" dirty="0"/>
              <a:t> på lagstiftning utan baserar sig på olika aktörers </a:t>
            </a:r>
            <a:r>
              <a:rPr lang="sv-SE" sz="2000" dirty="0"/>
              <a:t>samarbete</a:t>
            </a:r>
            <a:r>
              <a:rPr lang="sv-SE" sz="2000" b="0" dirty="0"/>
              <a:t>.                      UG utgör ett samarbete mellan </a:t>
            </a:r>
            <a:r>
              <a:rPr lang="sv-SE" sz="2000" dirty="0"/>
              <a:t>flera ministerier</a:t>
            </a:r>
            <a:r>
              <a:rPr lang="sv-SE" sz="2000" b="0" dirty="0"/>
              <a:t>; arbets- och näringsministeriet, undervisnings- och kulturministeriet och social- och hälsovårdsministeriet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sv-SE" sz="2000" b="0" dirty="0"/>
              <a:t>Navigator-projektet (Ohjaamo-</a:t>
            </a:r>
            <a:r>
              <a:rPr lang="sv-SE" sz="2000" b="0" dirty="0" err="1"/>
              <a:t>hanke</a:t>
            </a:r>
            <a:r>
              <a:rPr lang="sv-SE" sz="2000" b="0" dirty="0"/>
              <a:t>) bygger på </a:t>
            </a:r>
            <a:r>
              <a:rPr lang="sv-SE" sz="2000" dirty="0"/>
              <a:t>kommunal lågtröskelservice</a:t>
            </a:r>
            <a:r>
              <a:rPr lang="sv-SE" sz="2000" b="0" dirty="0"/>
              <a:t>.                                                 Genom att erbjuda mångprofessionell service </a:t>
            </a:r>
            <a:r>
              <a:rPr lang="sv-SE" sz="2000" dirty="0"/>
              <a:t>från ett och samma ställe </a:t>
            </a:r>
            <a:r>
              <a:rPr lang="sv-SE" sz="2000" b="0" dirty="0"/>
              <a:t>vill man minska byråkratin och göra det lättare för unga (i ”riskzonen”) att få det stöd och den vägledning de behöver. 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b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4919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34995"/>
              </p:ext>
            </p:extLst>
          </p:nvPr>
        </p:nvGraphicFramePr>
        <p:xfrm>
          <a:off x="407368" y="1412776"/>
          <a:ext cx="11635710" cy="456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5373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  <a:br>
              <a:rPr lang="fi-FI" dirty="0"/>
            </a:br>
            <a:r>
              <a:rPr lang="fi-FI" dirty="0" err="1"/>
              <a:t>Preliminära</a:t>
            </a:r>
            <a:r>
              <a:rPr lang="fi-FI" dirty="0"/>
              <a:t> </a:t>
            </a:r>
            <a:r>
              <a:rPr lang="fi-FI" dirty="0" err="1"/>
              <a:t>resultat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3600" dirty="0"/>
          </a:p>
          <a:p>
            <a:r>
              <a:rPr lang="fi-FI" sz="3600" dirty="0" err="1"/>
              <a:t>Riktning</a:t>
            </a:r>
            <a:r>
              <a:rPr lang="fi-FI" sz="3600" dirty="0"/>
              <a:t> i livet			</a:t>
            </a:r>
            <a:r>
              <a:rPr lang="fi-FI" sz="2800" dirty="0" err="1"/>
              <a:t>förtydligande</a:t>
            </a:r>
            <a:r>
              <a:rPr lang="fi-FI" sz="2800" dirty="0"/>
              <a:t> av </a:t>
            </a:r>
            <a:r>
              <a:rPr lang="fi-FI" sz="2800" dirty="0" err="1"/>
              <a:t>riktning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</a:t>
            </a:r>
            <a:r>
              <a:rPr lang="fi-FI" sz="2800" dirty="0" err="1"/>
              <a:t>förstärkt</a:t>
            </a:r>
            <a:r>
              <a:rPr lang="fi-FI" sz="2800" dirty="0"/>
              <a:t> </a:t>
            </a:r>
            <a:r>
              <a:rPr lang="fi-FI" sz="2800" dirty="0" err="1"/>
              <a:t>självkänsla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</a:t>
            </a:r>
            <a:r>
              <a:rPr lang="fi-FI" sz="2800" dirty="0" err="1"/>
              <a:t>förändring</a:t>
            </a:r>
            <a:r>
              <a:rPr lang="fi-FI" sz="2800" dirty="0"/>
              <a:t> av </a:t>
            </a:r>
            <a:r>
              <a:rPr lang="fi-FI" sz="2800" dirty="0" err="1"/>
              <a:t>livssituation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7110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i-FI" sz="2800" dirty="0"/>
              <a:t>”Et silleen, niin </a:t>
            </a:r>
            <a:r>
              <a:rPr lang="fi-FI" sz="2800" dirty="0" err="1"/>
              <a:t>ku</a:t>
            </a:r>
            <a:r>
              <a:rPr lang="fi-FI" sz="2800" dirty="0"/>
              <a:t>, et ei </a:t>
            </a:r>
            <a:r>
              <a:rPr lang="fi-FI" sz="2800" dirty="0" err="1"/>
              <a:t>oo</a:t>
            </a:r>
            <a:r>
              <a:rPr lang="fi-FI" sz="2800" dirty="0"/>
              <a:t> silleen kun vertaa </a:t>
            </a:r>
            <a:r>
              <a:rPr lang="fi-FI" sz="2800" dirty="0" err="1"/>
              <a:t>vuos</a:t>
            </a:r>
            <a:r>
              <a:rPr lang="fi-FI" sz="2800" dirty="0"/>
              <a:t> sitten, et </a:t>
            </a:r>
            <a:r>
              <a:rPr lang="fi-FI" sz="2800" dirty="0" err="1"/>
              <a:t>mun</a:t>
            </a:r>
            <a:r>
              <a:rPr lang="fi-FI" sz="2800" dirty="0"/>
              <a:t> päivät koostui </a:t>
            </a:r>
            <a:r>
              <a:rPr lang="fi-FI" sz="2800" dirty="0" err="1"/>
              <a:t>siit</a:t>
            </a:r>
            <a:r>
              <a:rPr lang="fi-FI" sz="2800" dirty="0"/>
              <a:t> et </a:t>
            </a:r>
            <a:r>
              <a:rPr lang="fi-FI" sz="2800" dirty="0" err="1"/>
              <a:t>mä</a:t>
            </a:r>
            <a:r>
              <a:rPr lang="fi-FI" sz="2800" dirty="0"/>
              <a:t> olin vaan kotona, et </a:t>
            </a:r>
            <a:r>
              <a:rPr lang="fi-FI" sz="2800" dirty="0" err="1"/>
              <a:t>mul</a:t>
            </a:r>
            <a:r>
              <a:rPr lang="fi-FI" sz="2800" dirty="0"/>
              <a:t> ei </a:t>
            </a:r>
            <a:r>
              <a:rPr lang="fi-FI" sz="2800" dirty="0" err="1"/>
              <a:t>ollu</a:t>
            </a:r>
            <a:r>
              <a:rPr lang="fi-FI" sz="2800" dirty="0"/>
              <a:t> mitään muut </a:t>
            </a:r>
            <a:r>
              <a:rPr lang="fi-FI" sz="2800" dirty="0" err="1"/>
              <a:t>ku</a:t>
            </a:r>
            <a:r>
              <a:rPr lang="fi-FI" sz="2800" dirty="0"/>
              <a:t> vapaa-aikaa, niin nyt </a:t>
            </a:r>
            <a:r>
              <a:rPr lang="fi-FI" sz="2800" dirty="0" err="1"/>
              <a:t>mul</a:t>
            </a:r>
            <a:r>
              <a:rPr lang="fi-FI" sz="2800" dirty="0"/>
              <a:t> on sitten kumminkin, et </a:t>
            </a:r>
            <a:r>
              <a:rPr lang="fi-FI" sz="2800" dirty="0" err="1"/>
              <a:t>mä</a:t>
            </a:r>
            <a:r>
              <a:rPr lang="fi-FI" sz="2800" dirty="0"/>
              <a:t> </a:t>
            </a:r>
            <a:r>
              <a:rPr lang="fi-FI" sz="2800" dirty="0" err="1"/>
              <a:t>oon</a:t>
            </a:r>
            <a:r>
              <a:rPr lang="fi-FI" sz="2800" dirty="0"/>
              <a:t> neljänä päivänä viikossa </a:t>
            </a:r>
            <a:r>
              <a:rPr lang="fi-FI" sz="2800" dirty="0" err="1"/>
              <a:t>oon</a:t>
            </a:r>
            <a:r>
              <a:rPr lang="fi-FI" sz="2800" dirty="0"/>
              <a:t> siellä, ihan työ-töissä, töissä-töissä. Et justiin, ei nyt ihan silleen verrattavissa, </a:t>
            </a:r>
            <a:r>
              <a:rPr lang="fi-FI" sz="2800" dirty="0" err="1"/>
              <a:t>mut</a:t>
            </a:r>
            <a:r>
              <a:rPr lang="fi-FI" sz="2800" dirty="0"/>
              <a:t> silleen avustajana, avustajan hommissa. Et silleen onhan se </a:t>
            </a:r>
            <a:r>
              <a:rPr lang="fi-FI" sz="2800" dirty="0" err="1"/>
              <a:t>tuonu</a:t>
            </a:r>
            <a:r>
              <a:rPr lang="fi-FI" sz="2800" dirty="0"/>
              <a:t> </a:t>
            </a:r>
            <a:r>
              <a:rPr lang="fi-FI" sz="2800" dirty="0" err="1"/>
              <a:t>mun</a:t>
            </a:r>
            <a:r>
              <a:rPr lang="fi-FI" sz="2800" dirty="0"/>
              <a:t> päivään sit, heidän avulla on </a:t>
            </a:r>
            <a:r>
              <a:rPr lang="fi-FI" sz="2800" dirty="0" err="1"/>
              <a:t>saanu</a:t>
            </a:r>
            <a:r>
              <a:rPr lang="fi-FI" sz="2800" dirty="0"/>
              <a:t> silleen, päivärytmin ja </a:t>
            </a:r>
            <a:r>
              <a:rPr lang="fi-FI" sz="2800" dirty="0" err="1"/>
              <a:t>tämmösen</a:t>
            </a:r>
            <a:r>
              <a:rPr lang="fi-FI" sz="2800" dirty="0"/>
              <a:t>.” Emmi, 24 </a:t>
            </a:r>
            <a:r>
              <a:rPr lang="fi-FI" sz="2800" dirty="0" err="1"/>
              <a:t>år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8769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  <a:br>
              <a:rPr lang="fi-FI" dirty="0"/>
            </a:br>
            <a:r>
              <a:rPr lang="fi-FI" dirty="0" err="1"/>
              <a:t>Preliminära</a:t>
            </a:r>
            <a:r>
              <a:rPr lang="fi-FI" dirty="0"/>
              <a:t> </a:t>
            </a:r>
            <a:r>
              <a:rPr lang="fi-FI" dirty="0" err="1"/>
              <a:t>resultat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3600" dirty="0"/>
          </a:p>
          <a:p>
            <a:r>
              <a:rPr lang="fi-FI" sz="3600" dirty="0" err="1"/>
              <a:t>Relationell</a:t>
            </a:r>
            <a:r>
              <a:rPr lang="fi-FI" sz="3600" dirty="0"/>
              <a:t> </a:t>
            </a:r>
            <a:r>
              <a:rPr lang="fi-FI" sz="3600" dirty="0" err="1"/>
              <a:t>välfärd</a:t>
            </a:r>
            <a:r>
              <a:rPr lang="fi-FI" sz="3600" dirty="0"/>
              <a:t> 			</a:t>
            </a:r>
            <a:r>
              <a:rPr lang="fi-FI" sz="2800" dirty="0"/>
              <a:t>tillit</a:t>
            </a:r>
            <a:br>
              <a:rPr lang="fi-FI" sz="2800" dirty="0"/>
            </a:br>
            <a:r>
              <a:rPr lang="fi-FI" sz="2800" dirty="0"/>
              <a:t>							</a:t>
            </a:r>
            <a:r>
              <a:rPr lang="fi-FI" sz="2800" dirty="0" err="1"/>
              <a:t>empati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	</a:t>
            </a:r>
            <a:r>
              <a:rPr lang="fi-FI" sz="2800" dirty="0" err="1"/>
              <a:t>lätthet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	</a:t>
            </a:r>
            <a:r>
              <a:rPr lang="fi-FI" sz="2800" dirty="0" err="1"/>
              <a:t>intern</a:t>
            </a:r>
            <a:r>
              <a:rPr lang="fi-FI" sz="2800" dirty="0"/>
              <a:t> </a:t>
            </a:r>
            <a:r>
              <a:rPr lang="fi-FI" sz="2800" dirty="0" err="1"/>
              <a:t>kommunikation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	</a:t>
            </a:r>
            <a:r>
              <a:rPr lang="fi-FI" sz="2800" dirty="0" err="1"/>
              <a:t>holistisk</a:t>
            </a:r>
            <a:r>
              <a:rPr lang="fi-FI" sz="2800" dirty="0"/>
              <a:t> </a:t>
            </a:r>
            <a:r>
              <a:rPr lang="fi-FI" sz="2800" dirty="0" err="1"/>
              <a:t>upplevelse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3600" dirty="0"/>
              <a:t>	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1676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i-FI" sz="2800" dirty="0"/>
              <a:t>”No, hirveen helppo. Ja, silleen, ihmisläheinen että, oli kiva tulla </a:t>
            </a:r>
            <a:r>
              <a:rPr lang="fi-FI" sz="2800" dirty="0" err="1"/>
              <a:t>tämmöseen</a:t>
            </a:r>
            <a:r>
              <a:rPr lang="fi-FI" sz="2800" dirty="0"/>
              <a:t> paikkaan missä vaan, tervehditään ja tarjotaan kahvia ja </a:t>
            </a:r>
            <a:r>
              <a:rPr lang="fi-FI" sz="2800" dirty="0" err="1"/>
              <a:t>sitte</a:t>
            </a:r>
            <a:r>
              <a:rPr lang="fi-FI" sz="2800" dirty="0"/>
              <a:t> jutellaan että mitäs, mihin </a:t>
            </a:r>
            <a:r>
              <a:rPr lang="fi-FI" sz="2800" dirty="0" err="1"/>
              <a:t>tarviis</a:t>
            </a:r>
            <a:r>
              <a:rPr lang="fi-FI" sz="2800" dirty="0"/>
              <a:t> apua. Ja </a:t>
            </a:r>
            <a:r>
              <a:rPr lang="fi-FI" sz="2800" dirty="0" err="1"/>
              <a:t>sitte</a:t>
            </a:r>
            <a:r>
              <a:rPr lang="fi-FI" sz="2800" dirty="0"/>
              <a:t> </a:t>
            </a:r>
            <a:r>
              <a:rPr lang="fi-FI" sz="2800" dirty="0" err="1"/>
              <a:t>ku</a:t>
            </a:r>
            <a:r>
              <a:rPr lang="fi-FI" sz="2800" dirty="0"/>
              <a:t> ei </a:t>
            </a:r>
            <a:r>
              <a:rPr lang="fi-FI" sz="2800" dirty="0" err="1"/>
              <a:t>tarvi</a:t>
            </a:r>
            <a:r>
              <a:rPr lang="fi-FI" sz="2800" dirty="0"/>
              <a:t>, eri asioita selvitellessä juosta ympäri kaupunkia.” Milja, 24 </a:t>
            </a:r>
            <a:r>
              <a:rPr lang="fi-FI" sz="2800" dirty="0" err="1"/>
              <a:t>år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11828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Uppföljningsstudie</a:t>
            </a:r>
            <a:r>
              <a:rPr lang="fi-FI" dirty="0"/>
              <a:t> (n=34)</a:t>
            </a:r>
            <a:br>
              <a:rPr lang="fi-FI" dirty="0"/>
            </a:br>
            <a:r>
              <a:rPr lang="fi-FI" dirty="0" err="1"/>
              <a:t>Preliminära</a:t>
            </a:r>
            <a:r>
              <a:rPr lang="fi-FI" dirty="0"/>
              <a:t> </a:t>
            </a:r>
            <a:r>
              <a:rPr lang="fi-FI" dirty="0" err="1"/>
              <a:t>resultat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3600" dirty="0"/>
          </a:p>
          <a:p>
            <a:r>
              <a:rPr lang="fi-FI" sz="3600" dirty="0" err="1"/>
              <a:t>Begränsad</a:t>
            </a:r>
            <a:r>
              <a:rPr lang="fi-FI" sz="3600" dirty="0"/>
              <a:t> </a:t>
            </a:r>
            <a:r>
              <a:rPr lang="fi-FI" sz="3600" dirty="0" err="1"/>
              <a:t>tillgång</a:t>
            </a:r>
            <a:r>
              <a:rPr lang="fi-FI" sz="3600" dirty="0"/>
              <a:t> </a:t>
            </a:r>
            <a:r>
              <a:rPr lang="fi-FI" sz="3600" dirty="0" err="1"/>
              <a:t>till</a:t>
            </a:r>
            <a:r>
              <a:rPr lang="fi-FI" sz="3600" dirty="0"/>
              <a:t> </a:t>
            </a:r>
            <a:r>
              <a:rPr lang="fi-FI" sz="3600" dirty="0" err="1"/>
              <a:t>stöd</a:t>
            </a:r>
            <a:r>
              <a:rPr lang="fi-FI" sz="3600" dirty="0"/>
              <a:t>		</a:t>
            </a:r>
            <a:r>
              <a:rPr lang="fi-FI" sz="2800" dirty="0" err="1"/>
              <a:t>hänvisning</a:t>
            </a:r>
            <a:r>
              <a:rPr lang="fi-FI" sz="2800" dirty="0"/>
              <a:t> </a:t>
            </a:r>
            <a:r>
              <a:rPr lang="fi-FI" sz="2800" dirty="0" err="1"/>
              <a:t>till</a:t>
            </a:r>
            <a:r>
              <a:rPr lang="fi-FI" sz="2800" dirty="0"/>
              <a:t> annan 									</a:t>
            </a:r>
            <a:r>
              <a:rPr lang="fi-FI" sz="2800" dirty="0" err="1"/>
              <a:t>tjänst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		</a:t>
            </a:r>
            <a:r>
              <a:rPr lang="fi-FI" sz="2800" dirty="0" err="1"/>
              <a:t>psykisk</a:t>
            </a:r>
            <a:r>
              <a:rPr lang="fi-FI" sz="2800" dirty="0"/>
              <a:t> </a:t>
            </a:r>
            <a:r>
              <a:rPr lang="fi-FI" sz="2800" dirty="0" err="1"/>
              <a:t>ohälsa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								</a:t>
            </a:r>
            <a:r>
              <a:rPr lang="fi-FI" sz="2800" dirty="0" err="1"/>
              <a:t>svenskspråkig</a:t>
            </a:r>
            <a:r>
              <a:rPr lang="fi-FI" sz="2800" dirty="0"/>
              <a:t> </a:t>
            </a:r>
            <a:r>
              <a:rPr lang="fi-FI" sz="2800" dirty="0" err="1"/>
              <a:t>service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>			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97673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i-FI" sz="2800" dirty="0"/>
              <a:t>”No, en </a:t>
            </a:r>
            <a:r>
              <a:rPr lang="fi-FI" sz="2800" dirty="0" err="1"/>
              <a:t>mä</a:t>
            </a:r>
            <a:r>
              <a:rPr lang="fi-FI" sz="2800" dirty="0"/>
              <a:t> </a:t>
            </a:r>
            <a:r>
              <a:rPr lang="fi-FI" sz="2800" dirty="0" err="1"/>
              <a:t>näkis</a:t>
            </a:r>
            <a:r>
              <a:rPr lang="fi-FI" sz="2800" dirty="0"/>
              <a:t> et siinä on, </a:t>
            </a:r>
            <a:r>
              <a:rPr lang="fi-FI" sz="2800" dirty="0" err="1"/>
              <a:t>yhen</a:t>
            </a:r>
            <a:r>
              <a:rPr lang="fi-FI" sz="2800" dirty="0"/>
              <a:t> </a:t>
            </a:r>
            <a:r>
              <a:rPr lang="fi-FI" sz="2800" dirty="0" err="1"/>
              <a:t>harjottelupaikan</a:t>
            </a:r>
            <a:r>
              <a:rPr lang="fi-FI" sz="2800" dirty="0"/>
              <a:t> </a:t>
            </a:r>
            <a:r>
              <a:rPr lang="fi-FI" sz="2800" dirty="0" err="1"/>
              <a:t>mä</a:t>
            </a:r>
            <a:r>
              <a:rPr lang="fi-FI" sz="2800" dirty="0"/>
              <a:t> sieltä bongasin mutta </a:t>
            </a:r>
            <a:r>
              <a:rPr lang="fi-FI" sz="2800" dirty="0" err="1"/>
              <a:t>mä</a:t>
            </a:r>
            <a:r>
              <a:rPr lang="fi-FI" sz="2800" dirty="0"/>
              <a:t> en </a:t>
            </a:r>
            <a:r>
              <a:rPr lang="fi-FI" sz="2800" dirty="0" err="1"/>
              <a:t>saanu</a:t>
            </a:r>
            <a:r>
              <a:rPr lang="fi-FI" sz="2800" dirty="0"/>
              <a:t> sitä, jostain seinältä. Mutta en </a:t>
            </a:r>
            <a:r>
              <a:rPr lang="fi-FI" sz="2800" dirty="0" err="1"/>
              <a:t>mä</a:t>
            </a:r>
            <a:r>
              <a:rPr lang="fi-FI" sz="2800" dirty="0"/>
              <a:t>, sen enempää </a:t>
            </a:r>
            <a:r>
              <a:rPr lang="fi-FI" sz="2800" dirty="0" err="1"/>
              <a:t>mä</a:t>
            </a:r>
            <a:r>
              <a:rPr lang="fi-FI" sz="2800" dirty="0"/>
              <a:t> en </a:t>
            </a:r>
            <a:r>
              <a:rPr lang="fi-FI" sz="2800" dirty="0" err="1"/>
              <a:t>oo</a:t>
            </a:r>
            <a:r>
              <a:rPr lang="fi-FI" sz="2800" dirty="0"/>
              <a:t> sieltä koskaan mitään </a:t>
            </a:r>
            <a:r>
              <a:rPr lang="fi-FI" sz="2800" dirty="0" err="1"/>
              <a:t>saanu</a:t>
            </a:r>
            <a:r>
              <a:rPr lang="fi-FI" sz="2800" dirty="0"/>
              <a:t>. Et se on kyllä jännä sinänsä.” Eetu, 27 </a:t>
            </a:r>
            <a:r>
              <a:rPr lang="fi-FI" sz="2800" dirty="0" err="1"/>
              <a:t>år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90000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i-FI" sz="2800" dirty="0"/>
              <a:t>”</a:t>
            </a:r>
            <a:r>
              <a:rPr lang="fi-FI" sz="2800" dirty="0" err="1"/>
              <a:t>Int</a:t>
            </a:r>
            <a:r>
              <a:rPr lang="fi-FI" sz="2800" dirty="0"/>
              <a:t> </a:t>
            </a:r>
            <a:r>
              <a:rPr lang="fi-FI" sz="2800" dirty="0" err="1"/>
              <a:t>sådär</a:t>
            </a:r>
            <a:r>
              <a:rPr lang="fi-FI" sz="2800" dirty="0"/>
              <a:t> </a:t>
            </a:r>
            <a:r>
              <a:rPr lang="fi-FI" sz="2800" dirty="0" err="1"/>
              <a:t>jättemycke</a:t>
            </a:r>
            <a:r>
              <a:rPr lang="fi-FI" sz="2800" dirty="0"/>
              <a:t> för </a:t>
            </a:r>
            <a:r>
              <a:rPr lang="fi-FI" sz="2800" dirty="0" err="1"/>
              <a:t>att</a:t>
            </a:r>
            <a:r>
              <a:rPr lang="fi-FI" sz="2800" dirty="0"/>
              <a:t> A) </a:t>
            </a:r>
            <a:r>
              <a:rPr lang="fi-FI" sz="2800" dirty="0" err="1"/>
              <a:t>dom</a:t>
            </a:r>
            <a:r>
              <a:rPr lang="fi-FI" sz="2800" dirty="0"/>
              <a:t> </a:t>
            </a:r>
            <a:r>
              <a:rPr lang="fi-FI" sz="2800" dirty="0" err="1"/>
              <a:t>talar</a:t>
            </a:r>
            <a:r>
              <a:rPr lang="fi-FI" sz="2800" dirty="0"/>
              <a:t> </a:t>
            </a:r>
            <a:r>
              <a:rPr lang="fi-FI" sz="2800" dirty="0" err="1"/>
              <a:t>int</a:t>
            </a:r>
            <a:r>
              <a:rPr lang="fi-FI" sz="2800" dirty="0"/>
              <a:t> </a:t>
            </a:r>
            <a:r>
              <a:rPr lang="fi-FI" sz="2800" dirty="0" err="1"/>
              <a:t>svenska</a:t>
            </a:r>
            <a:r>
              <a:rPr lang="fi-FI" sz="2800" dirty="0"/>
              <a:t> </a:t>
            </a:r>
            <a:r>
              <a:rPr lang="fi-FI" sz="2800" dirty="0" err="1"/>
              <a:t>eller</a:t>
            </a:r>
            <a:r>
              <a:rPr lang="fi-FI" sz="2800" dirty="0"/>
              <a:t> B) </a:t>
            </a:r>
            <a:r>
              <a:rPr lang="fi-FI" sz="2800" dirty="0" err="1"/>
              <a:t>dom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int</a:t>
            </a:r>
            <a:r>
              <a:rPr lang="fi-FI" sz="2800" dirty="0"/>
              <a:t> </a:t>
            </a:r>
            <a:r>
              <a:rPr lang="fi-FI" sz="2800" dirty="0" err="1"/>
              <a:t>på</a:t>
            </a:r>
            <a:r>
              <a:rPr lang="fi-FI" sz="2800" dirty="0"/>
              <a:t> </a:t>
            </a:r>
            <a:r>
              <a:rPr lang="fi-FI" sz="2800" dirty="0" err="1"/>
              <a:t>plats</a:t>
            </a:r>
            <a:r>
              <a:rPr lang="fi-FI" sz="2800" dirty="0"/>
              <a:t> </a:t>
            </a:r>
            <a:r>
              <a:rPr lang="fi-FI" sz="2800" dirty="0" err="1"/>
              <a:t>då</a:t>
            </a:r>
            <a:r>
              <a:rPr lang="fi-FI" sz="2800" dirty="0"/>
              <a:t> </a:t>
            </a:r>
            <a:r>
              <a:rPr lang="fi-FI" sz="2800" dirty="0" err="1"/>
              <a:t>dom</a:t>
            </a:r>
            <a:r>
              <a:rPr lang="fi-FI" sz="2800" dirty="0"/>
              <a:t> </a:t>
            </a:r>
            <a:r>
              <a:rPr lang="fi-FI" sz="2800" dirty="0" err="1"/>
              <a:t>säger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dom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på</a:t>
            </a:r>
            <a:r>
              <a:rPr lang="fi-FI" sz="2800" dirty="0"/>
              <a:t> </a:t>
            </a:r>
            <a:r>
              <a:rPr lang="fi-FI" sz="2800" dirty="0" err="1"/>
              <a:t>plats</a:t>
            </a:r>
            <a:r>
              <a:rPr lang="fi-FI" sz="2800" dirty="0"/>
              <a:t>.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nä</a:t>
            </a:r>
            <a:r>
              <a:rPr lang="fi-FI" sz="2800" dirty="0"/>
              <a:t>. </a:t>
            </a:r>
            <a:r>
              <a:rPr lang="fi-FI" sz="2800" dirty="0" err="1"/>
              <a:t>Alltså</a:t>
            </a:r>
            <a:r>
              <a:rPr lang="fi-FI" sz="2800" dirty="0"/>
              <a:t> </a:t>
            </a:r>
            <a:r>
              <a:rPr lang="fi-FI" sz="2800" dirty="0" err="1"/>
              <a:t>där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den</a:t>
            </a:r>
            <a:r>
              <a:rPr lang="fi-FI" sz="2800" dirty="0"/>
              <a:t> </a:t>
            </a:r>
            <a:r>
              <a:rPr lang="fi-FI" sz="2800" dirty="0" err="1"/>
              <a:t>grejen</a:t>
            </a:r>
            <a:r>
              <a:rPr lang="fi-FI" sz="2800" dirty="0"/>
              <a:t> </a:t>
            </a:r>
            <a:r>
              <a:rPr lang="fi-FI" sz="2800" dirty="0" err="1"/>
              <a:t>som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med</a:t>
            </a:r>
            <a:r>
              <a:rPr lang="fi-FI" sz="2800" dirty="0"/>
              <a:t> </a:t>
            </a: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dirty="0" err="1"/>
              <a:t>här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när</a:t>
            </a:r>
            <a:r>
              <a:rPr lang="fi-FI" sz="2800" dirty="0"/>
              <a:t> </a:t>
            </a:r>
            <a:r>
              <a:rPr lang="fi-FI" sz="2800" dirty="0" err="1"/>
              <a:t>mänskor</a:t>
            </a:r>
            <a:r>
              <a:rPr lang="fi-FI" sz="2800" dirty="0"/>
              <a:t> </a:t>
            </a:r>
            <a:r>
              <a:rPr lang="fi-FI" sz="2800" dirty="0" err="1"/>
              <a:t>kan</a:t>
            </a:r>
            <a:r>
              <a:rPr lang="fi-FI" sz="2800" dirty="0"/>
              <a:t> </a:t>
            </a:r>
            <a:r>
              <a:rPr lang="fi-FI" sz="2800" dirty="0" err="1"/>
              <a:t>bara</a:t>
            </a:r>
            <a:r>
              <a:rPr lang="fi-FI" sz="2800" dirty="0"/>
              <a:t> </a:t>
            </a:r>
            <a:r>
              <a:rPr lang="fi-FI" sz="2800" dirty="0" err="1"/>
              <a:t>droppa</a:t>
            </a:r>
            <a:r>
              <a:rPr lang="fi-FI" sz="2800" dirty="0"/>
              <a:t> in, </a:t>
            </a:r>
            <a:r>
              <a:rPr lang="fi-FI" sz="2800" dirty="0" err="1"/>
              <a:t>så</a:t>
            </a:r>
            <a:r>
              <a:rPr lang="fi-FI" sz="2800" dirty="0"/>
              <a:t> </a:t>
            </a:r>
            <a:r>
              <a:rPr lang="fi-FI" sz="2800" dirty="0" err="1"/>
              <a:t>då</a:t>
            </a:r>
            <a:r>
              <a:rPr lang="fi-FI" sz="2800" dirty="0"/>
              <a:t> </a:t>
            </a:r>
            <a:r>
              <a:rPr lang="fi-FI" sz="2800" dirty="0" err="1"/>
              <a:t>kan</a:t>
            </a:r>
            <a:r>
              <a:rPr lang="fi-FI" sz="2800" dirty="0"/>
              <a:t> </a:t>
            </a:r>
            <a:r>
              <a:rPr lang="fi-FI" sz="2800" dirty="0" err="1"/>
              <a:t>man</a:t>
            </a:r>
            <a:r>
              <a:rPr lang="fi-FI" sz="2800" dirty="0"/>
              <a:t> </a:t>
            </a:r>
            <a:r>
              <a:rPr lang="fi-FI" sz="2800" dirty="0" err="1"/>
              <a:t>ju</a:t>
            </a:r>
            <a:r>
              <a:rPr lang="fi-FI" sz="2800" dirty="0"/>
              <a:t> </a:t>
            </a:r>
            <a:r>
              <a:rPr lang="fi-FI" sz="2800" dirty="0" err="1"/>
              <a:t>int</a:t>
            </a:r>
            <a:r>
              <a:rPr lang="fi-FI" sz="2800" dirty="0"/>
              <a:t> </a:t>
            </a:r>
            <a:r>
              <a:rPr lang="fi-FI" sz="2800" dirty="0" err="1"/>
              <a:t>garantera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den</a:t>
            </a:r>
            <a:r>
              <a:rPr lang="fi-FI" sz="2800" dirty="0"/>
              <a:t> </a:t>
            </a:r>
            <a:r>
              <a:rPr lang="fi-FI" sz="2800" dirty="0" err="1"/>
              <a:t>här</a:t>
            </a:r>
            <a:r>
              <a:rPr lang="fi-FI" sz="2800" dirty="0"/>
              <a:t> Kela-</a:t>
            </a:r>
            <a:r>
              <a:rPr lang="fi-FI" sz="2800" dirty="0" err="1"/>
              <a:t>personen</a:t>
            </a:r>
            <a:r>
              <a:rPr lang="fi-FI" sz="2800" dirty="0"/>
              <a:t> </a:t>
            </a:r>
            <a:r>
              <a:rPr lang="fi-FI" sz="2800" dirty="0" err="1"/>
              <a:t>är</a:t>
            </a:r>
            <a:r>
              <a:rPr lang="fi-FI" sz="2800" dirty="0"/>
              <a:t> </a:t>
            </a:r>
            <a:r>
              <a:rPr lang="fi-FI" sz="2800" dirty="0" err="1"/>
              <a:t>ledig</a:t>
            </a:r>
            <a:r>
              <a:rPr lang="fi-FI" sz="2800" dirty="0"/>
              <a:t>. </a:t>
            </a: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dirty="0" err="1"/>
              <a:t>kan</a:t>
            </a:r>
            <a:r>
              <a:rPr lang="fi-FI" sz="2800" dirty="0"/>
              <a:t> </a:t>
            </a:r>
            <a:r>
              <a:rPr lang="fi-FI" sz="2800" dirty="0" err="1"/>
              <a:t>man</a:t>
            </a:r>
            <a:r>
              <a:rPr lang="fi-FI" sz="2800" dirty="0"/>
              <a:t> </a:t>
            </a:r>
            <a:r>
              <a:rPr lang="fi-FI" sz="2800" dirty="0" err="1"/>
              <a:t>förstå</a:t>
            </a:r>
            <a:r>
              <a:rPr lang="fi-FI" sz="2800" dirty="0"/>
              <a:t>.” Emma, 25 </a:t>
            </a:r>
            <a:r>
              <a:rPr lang="fi-FI" sz="2800" dirty="0" err="1"/>
              <a:t>år</a:t>
            </a:r>
            <a:endParaRPr lang="fi-FI" sz="2800" dirty="0"/>
          </a:p>
          <a:p>
            <a:pPr marL="92075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20504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914400" y="2780928"/>
            <a:ext cx="10363200" cy="2857872"/>
          </a:xfrm>
        </p:spPr>
        <p:txBody>
          <a:bodyPr/>
          <a:lstStyle/>
          <a:p>
            <a:pPr marL="0" indent="0" algn="l"/>
            <a:r>
              <a:rPr lang="fi-FI" sz="3200" dirty="0" err="1"/>
              <a:t>Våra</a:t>
            </a:r>
            <a:r>
              <a:rPr lang="fi-FI" sz="3200" dirty="0"/>
              <a:t> </a:t>
            </a:r>
            <a:r>
              <a:rPr lang="fi-FI" sz="3200" dirty="0" err="1"/>
              <a:t>studiers</a:t>
            </a:r>
            <a:r>
              <a:rPr lang="fi-FI" sz="3200" dirty="0"/>
              <a:t> </a:t>
            </a:r>
            <a:r>
              <a:rPr lang="fi-FI" sz="3200" dirty="0" err="1"/>
              <a:t>resultat</a:t>
            </a:r>
            <a:r>
              <a:rPr lang="fi-FI" sz="3200" dirty="0"/>
              <a:t> </a:t>
            </a:r>
            <a:r>
              <a:rPr lang="fi-FI" sz="3200" dirty="0" err="1"/>
              <a:t>är</a:t>
            </a:r>
            <a:r>
              <a:rPr lang="fi-FI" sz="3200" dirty="0"/>
              <a:t> </a:t>
            </a:r>
            <a:r>
              <a:rPr lang="fi-FI" sz="3200" dirty="0" err="1"/>
              <a:t>långt</a:t>
            </a:r>
            <a:r>
              <a:rPr lang="fi-FI" sz="3200" dirty="0"/>
              <a:t> </a:t>
            </a:r>
            <a:r>
              <a:rPr lang="fi-FI" sz="3200" b="1" dirty="0" err="1"/>
              <a:t>samstämmiga</a:t>
            </a:r>
            <a:r>
              <a:rPr lang="fi-FI" sz="3200" dirty="0"/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fi-FI" sz="26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 err="1"/>
              <a:t>Ungdomarna</a:t>
            </a:r>
            <a:r>
              <a:rPr lang="fi-FI" sz="2600" dirty="0"/>
              <a:t> </a:t>
            </a:r>
            <a:r>
              <a:rPr lang="fi-FI" sz="2600" b="1" dirty="0" err="1"/>
              <a:t>uppskattar</a:t>
            </a:r>
            <a:r>
              <a:rPr lang="fi-FI" sz="2600" dirty="0"/>
              <a:t> de </a:t>
            </a:r>
            <a:r>
              <a:rPr lang="fi-FI" sz="2600" dirty="0" err="1"/>
              <a:t>tjänster</a:t>
            </a:r>
            <a:r>
              <a:rPr lang="fi-FI" sz="2600" dirty="0"/>
              <a:t> de </a:t>
            </a:r>
            <a:r>
              <a:rPr lang="fi-FI" sz="2600" dirty="0" err="1"/>
              <a:t>erhållit</a:t>
            </a:r>
            <a:r>
              <a:rPr lang="fi-FI" sz="2600" dirty="0"/>
              <a:t> </a:t>
            </a:r>
            <a:r>
              <a:rPr lang="fi-FI" sz="2600" dirty="0" err="1"/>
              <a:t>genom</a:t>
            </a:r>
            <a:r>
              <a:rPr lang="fi-FI" sz="2600" dirty="0"/>
              <a:t> </a:t>
            </a:r>
            <a:r>
              <a:rPr lang="fi-FI" sz="2600" dirty="0" err="1"/>
              <a:t>Navigatorn</a:t>
            </a:r>
            <a:endParaRPr lang="fi-FI" sz="26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/>
              <a:t>De </a:t>
            </a:r>
            <a:r>
              <a:rPr lang="fi-FI" sz="2600" dirty="0" err="1"/>
              <a:t>känner</a:t>
            </a:r>
            <a:r>
              <a:rPr lang="fi-FI" sz="2600" dirty="0"/>
              <a:t> </a:t>
            </a:r>
            <a:r>
              <a:rPr lang="fi-FI" sz="2600" dirty="0" err="1"/>
              <a:t>sig</a:t>
            </a:r>
            <a:r>
              <a:rPr lang="fi-FI" sz="2600" dirty="0"/>
              <a:t> </a:t>
            </a:r>
            <a:r>
              <a:rPr lang="fi-FI" sz="2600" dirty="0" err="1"/>
              <a:t>sedda</a:t>
            </a:r>
            <a:r>
              <a:rPr lang="fi-FI" sz="2600" dirty="0"/>
              <a:t>, </a:t>
            </a:r>
            <a:r>
              <a:rPr lang="fi-FI" sz="2600" dirty="0" err="1"/>
              <a:t>hörda</a:t>
            </a:r>
            <a:r>
              <a:rPr lang="fi-FI" sz="2600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b="1" dirty="0" err="1"/>
              <a:t>delaktiga</a:t>
            </a:r>
            <a:endParaRPr lang="fi-FI" sz="2600" b="1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2600" dirty="0"/>
              <a:t>De </a:t>
            </a:r>
            <a:r>
              <a:rPr lang="fi-FI" sz="2600" dirty="0" err="1"/>
              <a:t>uppskattar</a:t>
            </a:r>
            <a:r>
              <a:rPr lang="fi-FI" sz="2600" dirty="0"/>
              <a:t> </a:t>
            </a:r>
            <a:r>
              <a:rPr lang="fi-FI" sz="2600" dirty="0" err="1"/>
              <a:t>den</a:t>
            </a:r>
            <a:r>
              <a:rPr lang="fi-FI" sz="2600" dirty="0"/>
              <a:t> </a:t>
            </a:r>
            <a:r>
              <a:rPr lang="fi-FI" sz="2600" b="1" dirty="0" err="1"/>
              <a:t>otvugna</a:t>
            </a:r>
            <a:r>
              <a:rPr lang="fi-FI" sz="2600" b="1" dirty="0"/>
              <a:t> </a:t>
            </a:r>
            <a:r>
              <a:rPr lang="fi-FI" sz="2600" b="1" dirty="0" err="1"/>
              <a:t>stämningen</a:t>
            </a:r>
            <a:r>
              <a:rPr lang="fi-FI" sz="2600" b="1" dirty="0"/>
              <a:t>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den</a:t>
            </a:r>
            <a:r>
              <a:rPr lang="fi-FI" sz="2600" b="1" dirty="0"/>
              <a:t> </a:t>
            </a:r>
            <a:r>
              <a:rPr lang="fi-FI" sz="2600" b="1" dirty="0" err="1"/>
              <a:t>lätthet</a:t>
            </a:r>
            <a:r>
              <a:rPr lang="fi-FI" sz="2600" b="1" dirty="0"/>
              <a:t> </a:t>
            </a:r>
            <a:r>
              <a:rPr lang="fi-FI" sz="2600" dirty="0"/>
              <a:t>(</a:t>
            </a:r>
            <a:r>
              <a:rPr lang="fi-FI" sz="2600" dirty="0" err="1"/>
              <a:t>ej</a:t>
            </a:r>
            <a:r>
              <a:rPr lang="fi-FI" sz="2600" dirty="0"/>
              <a:t> </a:t>
            </a:r>
            <a:r>
              <a:rPr lang="fi-FI" sz="2600" dirty="0" err="1"/>
              <a:t>spring</a:t>
            </a:r>
            <a:r>
              <a:rPr lang="fi-FI" sz="2600" dirty="0"/>
              <a:t>, </a:t>
            </a:r>
            <a:r>
              <a:rPr lang="fi-FI" sz="2600" dirty="0" err="1"/>
              <a:t>ej</a:t>
            </a:r>
            <a:r>
              <a:rPr lang="fi-FI" sz="2600" dirty="0"/>
              <a:t> </a:t>
            </a:r>
            <a:r>
              <a:rPr lang="fi-FI" sz="2600" dirty="0" err="1"/>
              <a:t>nödv</a:t>
            </a:r>
            <a:r>
              <a:rPr lang="fi-FI" sz="2600" dirty="0"/>
              <a:t>. </a:t>
            </a:r>
            <a:r>
              <a:rPr lang="fi-FI" sz="2600" dirty="0" err="1"/>
              <a:t>tidsbokning</a:t>
            </a:r>
            <a:r>
              <a:rPr lang="fi-FI" sz="2600" dirty="0"/>
              <a:t>) </a:t>
            </a:r>
            <a:r>
              <a:rPr lang="fi-FI" sz="2600" dirty="0" err="1"/>
              <a:t>med</a:t>
            </a:r>
            <a:r>
              <a:rPr lang="fi-FI" sz="2600" dirty="0"/>
              <a:t> </a:t>
            </a:r>
            <a:r>
              <a:rPr lang="fi-FI" sz="2600" dirty="0" err="1"/>
              <a:t>vilken</a:t>
            </a:r>
            <a:r>
              <a:rPr lang="fi-FI" sz="2600" dirty="0"/>
              <a:t> </a:t>
            </a:r>
            <a:r>
              <a:rPr lang="fi-FI" sz="2600" b="1" dirty="0" err="1"/>
              <a:t>multiprofessionellt</a:t>
            </a:r>
            <a:r>
              <a:rPr lang="fi-FI" sz="2600" b="1" dirty="0"/>
              <a:t> </a:t>
            </a:r>
            <a:r>
              <a:rPr lang="fi-FI" sz="2600" b="1" dirty="0" err="1"/>
              <a:t>stöd</a:t>
            </a:r>
            <a:r>
              <a:rPr lang="fi-FI" sz="2600" b="1" dirty="0"/>
              <a:t> </a:t>
            </a:r>
            <a:r>
              <a:rPr lang="fi-FI" sz="2600" dirty="0" err="1"/>
              <a:t>erhålls</a:t>
            </a:r>
            <a:r>
              <a:rPr lang="fi-FI" sz="2600" dirty="0"/>
              <a:t> </a:t>
            </a:r>
            <a:r>
              <a:rPr lang="fi-FI" sz="2600" dirty="0" err="1"/>
              <a:t>inom</a:t>
            </a:r>
            <a:r>
              <a:rPr lang="fi-FI" sz="2600" dirty="0"/>
              <a:t> </a:t>
            </a:r>
            <a:r>
              <a:rPr lang="fi-FI" sz="2600" dirty="0" err="1"/>
              <a:t>flera</a:t>
            </a:r>
            <a:r>
              <a:rPr lang="fi-FI" sz="2600" dirty="0"/>
              <a:t> </a:t>
            </a:r>
            <a:r>
              <a:rPr lang="fi-FI" sz="2600" b="1" dirty="0" err="1"/>
              <a:t>olika</a:t>
            </a:r>
            <a:r>
              <a:rPr lang="fi-FI" sz="2600" b="1" dirty="0"/>
              <a:t> </a:t>
            </a:r>
            <a:r>
              <a:rPr lang="fi-FI" sz="2600" b="1" dirty="0" err="1"/>
              <a:t>sektorer</a:t>
            </a:r>
            <a:endParaRPr lang="fi-FI" sz="2600" b="1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3359696" y="908720"/>
            <a:ext cx="6189712" cy="1296144"/>
          </a:xfrm>
        </p:spPr>
        <p:txBody>
          <a:bodyPr/>
          <a:lstStyle/>
          <a:p>
            <a:r>
              <a:rPr lang="fi-FI" dirty="0" err="1"/>
              <a:t>JämförelseR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8256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2F008892-CC3A-524C-BC8D-410753D5E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708920"/>
            <a:ext cx="10363200" cy="292988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dirty="0" err="1"/>
              <a:t>finns</a:t>
            </a:r>
            <a:r>
              <a:rPr lang="fi-FI" sz="2800" dirty="0"/>
              <a:t> </a:t>
            </a:r>
            <a:r>
              <a:rPr lang="fi-FI" sz="2800" b="1" dirty="0" err="1"/>
              <a:t>mycket</a:t>
            </a:r>
            <a:r>
              <a:rPr lang="fi-FI" sz="2800" b="1" dirty="0"/>
              <a:t> </a:t>
            </a:r>
            <a:r>
              <a:rPr lang="fi-FI" sz="2800" b="1" dirty="0" err="1"/>
              <a:t>gott</a:t>
            </a:r>
            <a:r>
              <a:rPr lang="fi-FI" sz="2800" b="1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ta</a:t>
            </a:r>
            <a:r>
              <a:rPr lang="fi-FI" sz="2800" dirty="0"/>
              <a:t> </a:t>
            </a:r>
            <a:r>
              <a:rPr lang="fi-FI" sz="2800" dirty="0" err="1"/>
              <a:t>med</a:t>
            </a:r>
            <a:r>
              <a:rPr lang="fi-FI" sz="2800" dirty="0"/>
              <a:t> </a:t>
            </a:r>
            <a:r>
              <a:rPr lang="fi-FI" sz="2800" dirty="0" err="1"/>
              <a:t>sig</a:t>
            </a:r>
            <a:r>
              <a:rPr lang="fi-FI" sz="2800" dirty="0"/>
              <a:t> </a:t>
            </a:r>
            <a:r>
              <a:rPr lang="fi-FI" sz="2800" dirty="0" err="1"/>
              <a:t>från</a:t>
            </a:r>
            <a:r>
              <a:rPr lang="fi-FI" sz="2800" dirty="0"/>
              <a:t> </a:t>
            </a:r>
            <a:r>
              <a:rPr lang="fi-FI" sz="2800" dirty="0" err="1"/>
              <a:t>Navigatorns</a:t>
            </a:r>
            <a:r>
              <a:rPr lang="fi-FI" sz="2800" dirty="0"/>
              <a:t> </a:t>
            </a:r>
            <a:r>
              <a:rPr lang="fi-FI" sz="2800" dirty="0" err="1"/>
              <a:t>sätt</a:t>
            </a:r>
            <a:r>
              <a:rPr lang="fi-FI" sz="2800" dirty="0"/>
              <a:t> </a:t>
            </a:r>
            <a:r>
              <a:rPr lang="fi-FI" sz="2800" dirty="0" err="1"/>
              <a:t>att</a:t>
            </a:r>
            <a:r>
              <a:rPr lang="fi-FI" sz="2800" dirty="0"/>
              <a:t> </a:t>
            </a:r>
            <a:r>
              <a:rPr lang="fi-FI" sz="2800" dirty="0" err="1"/>
              <a:t>arbeta</a:t>
            </a:r>
            <a:endParaRPr lang="fi-FI" sz="2800" dirty="0"/>
          </a:p>
          <a:p>
            <a:pPr algn="l">
              <a:buFont typeface="Wingdings" pitchFamily="2" charset="2"/>
              <a:buChar char="Ø"/>
            </a:pPr>
            <a:r>
              <a:rPr lang="fi-FI" sz="2800" dirty="0" err="1"/>
              <a:t>Lätt</a:t>
            </a:r>
            <a:r>
              <a:rPr lang="fi-FI" sz="2800" dirty="0"/>
              <a:t> </a:t>
            </a:r>
            <a:r>
              <a:rPr lang="fi-FI" sz="2800" dirty="0" err="1"/>
              <a:t>oro</a:t>
            </a:r>
            <a:r>
              <a:rPr lang="fi-FI" sz="2800" dirty="0"/>
              <a:t>: I </a:t>
            </a:r>
            <a:r>
              <a:rPr lang="fi-FI" sz="2800" b="1" dirty="0" err="1"/>
              <a:t>vilken</a:t>
            </a:r>
            <a:r>
              <a:rPr lang="fi-FI" sz="2800" b="1" dirty="0"/>
              <a:t> </a:t>
            </a:r>
            <a:r>
              <a:rPr lang="fi-FI" sz="2800" b="1" dirty="0" err="1"/>
              <a:t>riktning</a:t>
            </a:r>
            <a:r>
              <a:rPr lang="fi-FI" sz="2800" b="1" dirty="0"/>
              <a:t> </a:t>
            </a:r>
            <a:r>
              <a:rPr lang="fi-FI" sz="2800" dirty="0" err="1"/>
              <a:t>går</a:t>
            </a:r>
            <a:r>
              <a:rPr lang="fi-FI" sz="2800" dirty="0"/>
              <a:t> </a:t>
            </a:r>
            <a:r>
              <a:rPr lang="fi-FI" sz="2800" dirty="0" err="1"/>
              <a:t>utvecklingen</a:t>
            </a:r>
            <a:r>
              <a:rPr lang="fi-FI" sz="2800" dirty="0"/>
              <a:t> just </a:t>
            </a:r>
            <a:r>
              <a:rPr lang="fi-FI" sz="2800" dirty="0" err="1"/>
              <a:t>nu</a:t>
            </a:r>
            <a:r>
              <a:rPr lang="fi-FI" sz="2800" dirty="0"/>
              <a:t>?</a:t>
            </a:r>
          </a:p>
          <a:p>
            <a:pPr algn="l">
              <a:buFont typeface="Wingdings" pitchFamily="2" charset="2"/>
              <a:buChar char="Ø"/>
            </a:pPr>
            <a:r>
              <a:rPr lang="fi-FI" sz="2800" dirty="0" err="1"/>
              <a:t>Kunde</a:t>
            </a:r>
            <a:r>
              <a:rPr lang="fi-FI" sz="2800" dirty="0"/>
              <a:t> </a:t>
            </a:r>
            <a:r>
              <a:rPr lang="fi-FI" sz="2800" dirty="0" err="1"/>
              <a:t>åtminstone</a:t>
            </a:r>
            <a:r>
              <a:rPr lang="fi-FI" sz="2800" dirty="0"/>
              <a:t> </a:t>
            </a:r>
            <a:r>
              <a:rPr lang="fi-FI" sz="2800" dirty="0" err="1"/>
              <a:t>några</a:t>
            </a:r>
            <a:r>
              <a:rPr lang="fi-FI" sz="2800" dirty="0"/>
              <a:t> </a:t>
            </a:r>
            <a:r>
              <a:rPr lang="fi-FI" sz="2800" dirty="0" err="1"/>
              <a:t>inslag</a:t>
            </a:r>
            <a:r>
              <a:rPr lang="fi-FI" sz="2800" dirty="0"/>
              <a:t> av de av </a:t>
            </a:r>
            <a:r>
              <a:rPr lang="fi-FI" sz="2800" dirty="0" err="1"/>
              <a:t>ungdomarna</a:t>
            </a:r>
            <a:r>
              <a:rPr lang="fi-FI" sz="2800" dirty="0"/>
              <a:t> </a:t>
            </a:r>
            <a:r>
              <a:rPr lang="fi-FI" sz="2800" dirty="0" err="1"/>
              <a:t>uppskattade</a:t>
            </a:r>
            <a:r>
              <a:rPr lang="fi-FI" sz="2800" dirty="0"/>
              <a:t> </a:t>
            </a:r>
            <a:r>
              <a:rPr lang="fi-FI" sz="2800" b="1" dirty="0" err="1"/>
              <a:t>arbetssätten</a:t>
            </a:r>
            <a:r>
              <a:rPr lang="fi-FI" sz="2800" b="1" dirty="0"/>
              <a:t> </a:t>
            </a:r>
            <a:r>
              <a:rPr lang="fi-FI" sz="2800" dirty="0" err="1"/>
              <a:t>vid</a:t>
            </a:r>
            <a:r>
              <a:rPr lang="fi-FI" sz="2800" dirty="0"/>
              <a:t> </a:t>
            </a:r>
            <a:r>
              <a:rPr lang="fi-FI" sz="2800" dirty="0" err="1"/>
              <a:t>Navigatorn</a:t>
            </a:r>
            <a:r>
              <a:rPr lang="fi-FI" sz="2800" dirty="0"/>
              <a:t> </a:t>
            </a:r>
            <a:r>
              <a:rPr lang="fi-FI" sz="2800" dirty="0" err="1"/>
              <a:t>spridas</a:t>
            </a:r>
            <a:r>
              <a:rPr lang="fi-FI" sz="2800" dirty="0"/>
              <a:t> </a:t>
            </a:r>
            <a:r>
              <a:rPr lang="fi-FI" sz="2800" dirty="0" err="1"/>
              <a:t>till</a:t>
            </a:r>
            <a:r>
              <a:rPr lang="fi-FI" sz="2800" dirty="0"/>
              <a:t> </a:t>
            </a:r>
            <a:r>
              <a:rPr lang="fi-FI" sz="2800" dirty="0" err="1"/>
              <a:t>andra</a:t>
            </a:r>
            <a:r>
              <a:rPr lang="fi-FI" sz="2800" dirty="0"/>
              <a:t> </a:t>
            </a:r>
            <a:r>
              <a:rPr lang="fi-FI" sz="2800" dirty="0" err="1"/>
              <a:t>serviceproducenter</a:t>
            </a:r>
            <a:r>
              <a:rPr lang="fi-FI" sz="2800" dirty="0"/>
              <a:t> </a:t>
            </a:r>
            <a:r>
              <a:rPr lang="fi-FI" sz="2800" dirty="0" err="1"/>
              <a:t>inom</a:t>
            </a:r>
            <a:r>
              <a:rPr lang="fi-FI" sz="2800" dirty="0"/>
              <a:t> </a:t>
            </a:r>
            <a:r>
              <a:rPr lang="fi-FI" sz="2800" dirty="0" err="1"/>
              <a:t>basservicen</a:t>
            </a:r>
            <a:r>
              <a:rPr lang="fi-FI" sz="2800" dirty="0"/>
              <a:t>?</a:t>
            </a:r>
          </a:p>
          <a:p>
            <a:pPr algn="l">
              <a:buFont typeface="Wingdings" pitchFamily="2" charset="2"/>
              <a:buChar char="Ø"/>
            </a:pPr>
            <a:r>
              <a:rPr lang="fi-FI" sz="2800" dirty="0" err="1"/>
              <a:t>Hur</a:t>
            </a:r>
            <a:r>
              <a:rPr lang="fi-FI" sz="2800" dirty="0"/>
              <a:t> </a:t>
            </a:r>
            <a:r>
              <a:rPr lang="fi-FI" sz="2800" dirty="0" err="1"/>
              <a:t>kunde</a:t>
            </a:r>
            <a:r>
              <a:rPr lang="fi-FI" sz="2800" dirty="0"/>
              <a:t> </a:t>
            </a:r>
            <a:r>
              <a:rPr lang="fi-FI" sz="2800" dirty="0" err="1"/>
              <a:t>det</a:t>
            </a:r>
            <a:r>
              <a:rPr lang="fi-FI" sz="2800" dirty="0"/>
              <a:t> </a:t>
            </a:r>
            <a:r>
              <a:rPr lang="fi-FI" sz="2800" b="1" dirty="0" err="1"/>
              <a:t>sektoröverskridande</a:t>
            </a:r>
            <a:r>
              <a:rPr lang="fi-FI" sz="2800" b="1" dirty="0"/>
              <a:t> </a:t>
            </a:r>
            <a:r>
              <a:rPr lang="fi-FI" sz="2800" b="1" dirty="0" err="1"/>
              <a:t>tänkandet</a:t>
            </a:r>
            <a:r>
              <a:rPr lang="fi-FI" sz="2800" dirty="0"/>
              <a:t> </a:t>
            </a:r>
            <a:r>
              <a:rPr lang="fi-FI" sz="2800" dirty="0" err="1"/>
              <a:t>öka</a:t>
            </a:r>
            <a:r>
              <a:rPr lang="fi-FI" sz="2800" dirty="0"/>
              <a:t>? </a:t>
            </a:r>
          </a:p>
          <a:p>
            <a:pPr algn="l">
              <a:buFont typeface="Wingdings" pitchFamily="2" charset="2"/>
              <a:buChar char="Ø"/>
            </a:pPr>
            <a:endParaRPr lang="fi-FI" dirty="0"/>
          </a:p>
          <a:p>
            <a:pPr algn="l">
              <a:buFont typeface="Wingdings" pitchFamily="2" charset="2"/>
              <a:buChar char="Ø"/>
            </a:pP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9A6071A-A566-B145-B38A-36F2C83D8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913" y="908720"/>
            <a:ext cx="5541640" cy="1296144"/>
          </a:xfrm>
        </p:spPr>
        <p:txBody>
          <a:bodyPr/>
          <a:lstStyle/>
          <a:p>
            <a:r>
              <a:rPr lang="fi-FI" dirty="0"/>
              <a:t>DISKUSSION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6A35BD-7434-B64E-9375-5C6E71DB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2E4892-81D7-854B-B772-79F0553B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0915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7528" y="583516"/>
            <a:ext cx="8856984" cy="1249544"/>
          </a:xfrm>
        </p:spPr>
        <p:txBody>
          <a:bodyPr/>
          <a:lstStyle/>
          <a:p>
            <a:r>
              <a:rPr lang="fi-FI" dirty="0" err="1"/>
              <a:t>UngdomsarbetslöshetEN</a:t>
            </a:r>
            <a:r>
              <a:rPr lang="fi-FI" dirty="0"/>
              <a:t>       </a:t>
            </a:r>
            <a:br>
              <a:rPr lang="fi-FI" dirty="0"/>
            </a:br>
            <a:r>
              <a:rPr lang="fi-FI" dirty="0"/>
              <a:t>I </a:t>
            </a:r>
            <a:r>
              <a:rPr lang="fi-FI" dirty="0" err="1"/>
              <a:t>finland</a:t>
            </a:r>
            <a:r>
              <a:rPr lang="fi-FI" dirty="0"/>
              <a:t>, 2017-2018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26" name="Picture 2" descr="Finland Youth Unemployment Ra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90" y="1628800"/>
            <a:ext cx="8888619" cy="41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602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73" y="283617"/>
            <a:ext cx="11514667" cy="5905500"/>
          </a:xfrm>
        </p:spPr>
      </p:pic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623392" y="3501008"/>
            <a:ext cx="10363200" cy="4536504"/>
          </a:xfrm>
        </p:spPr>
        <p:txBody>
          <a:bodyPr/>
          <a:lstStyle/>
          <a:p>
            <a:pPr algn="l"/>
            <a:r>
              <a:rPr lang="fi-FI" sz="8000" dirty="0" err="1">
                <a:solidFill>
                  <a:schemeClr val="bg1"/>
                </a:solidFill>
              </a:rPr>
              <a:t>tack</a:t>
            </a:r>
            <a:r>
              <a:rPr lang="fi-FI" sz="8000" dirty="0">
                <a:solidFill>
                  <a:schemeClr val="bg1"/>
                </a:solidFill>
              </a:rPr>
              <a:t>!</a:t>
            </a:r>
            <a:br>
              <a:rPr lang="fi-FI" sz="8000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Frida Westerback			Matilda Wrede-Jäntti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 err="1">
                <a:solidFill>
                  <a:schemeClr val="bg1"/>
                </a:solidFill>
              </a:rPr>
              <a:t>doktorand</a:t>
            </a:r>
            <a:r>
              <a:rPr lang="fi-FI" sz="1800" cap="none" dirty="0">
                <a:solidFill>
                  <a:schemeClr val="bg1"/>
                </a:solidFill>
              </a:rPr>
              <a:t>, HU				</a:t>
            </a:r>
            <a:r>
              <a:rPr lang="fi-FI" sz="1800" cap="none" dirty="0" err="1">
                <a:solidFill>
                  <a:schemeClr val="bg1"/>
                </a:solidFill>
              </a:rPr>
              <a:t>universitetslektor</a:t>
            </a:r>
            <a:r>
              <a:rPr lang="fi-FI" sz="1800" cap="none" dirty="0">
                <a:solidFill>
                  <a:schemeClr val="bg1"/>
                </a:solidFill>
              </a:rPr>
              <a:t>, </a:t>
            </a:r>
            <a:r>
              <a:rPr lang="fi-FI" sz="1800" cap="none" dirty="0" err="1">
                <a:solidFill>
                  <a:schemeClr val="bg1"/>
                </a:solidFill>
              </a:rPr>
              <a:t>socialt</a:t>
            </a:r>
            <a:r>
              <a:rPr lang="fi-FI" sz="1800" cap="none" dirty="0">
                <a:solidFill>
                  <a:schemeClr val="bg1"/>
                </a:solidFill>
              </a:rPr>
              <a:t> </a:t>
            </a:r>
            <a:r>
              <a:rPr lang="fi-FI" sz="1800" cap="none" dirty="0" err="1">
                <a:solidFill>
                  <a:schemeClr val="bg1"/>
                </a:solidFill>
              </a:rPr>
              <a:t>arbete</a:t>
            </a:r>
            <a:r>
              <a:rPr lang="fi-FI" sz="1800" cap="none" dirty="0">
                <a:solidFill>
                  <a:schemeClr val="bg1"/>
                </a:solidFill>
              </a:rPr>
              <a:t>, HU		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@</a:t>
            </a:r>
            <a:r>
              <a:rPr lang="fi-FI" sz="1800" cap="none" dirty="0" err="1">
                <a:solidFill>
                  <a:schemeClr val="bg1"/>
                </a:solidFill>
              </a:rPr>
              <a:t>fridawilhelmina</a:t>
            </a:r>
            <a:r>
              <a:rPr lang="fi-FI" sz="1800" cap="none" dirty="0">
                <a:solidFill>
                  <a:schemeClr val="bg1"/>
                </a:solidFill>
              </a:rPr>
              <a:t/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tel. 040 124 9986				tel. 050 318 39 47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  <a:hlinkClick r:id="rId4"/>
              </a:rPr>
              <a:t>frida.westerback@helsinki.fi</a:t>
            </a:r>
            <a:r>
              <a:rPr lang="fi-FI" sz="1800" cap="none" dirty="0">
                <a:solidFill>
                  <a:schemeClr val="bg1"/>
                </a:solidFill>
              </a:rPr>
              <a:t> 		</a:t>
            </a:r>
            <a:r>
              <a:rPr lang="fi-FI" sz="1800" cap="none" dirty="0">
                <a:solidFill>
                  <a:schemeClr val="bg1"/>
                </a:solidFill>
                <a:hlinkClick r:id="rId5"/>
              </a:rPr>
              <a:t>matilda.wrede-jantti@helsinki.fi</a:t>
            </a:r>
            <a:r>
              <a:rPr lang="fi-FI" sz="1800" cap="none" dirty="0">
                <a:solidFill>
                  <a:schemeClr val="bg1"/>
                </a:solidFill>
              </a:rPr>
              <a:t> 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/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8000" dirty="0"/>
              <a:t/>
            </a:r>
            <a:br>
              <a:rPr lang="fi-FI" sz="8000" dirty="0"/>
            </a:br>
            <a:endParaRPr lang="fi-FI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7837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6719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9281" y="764704"/>
            <a:ext cx="9337039" cy="1249544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navigator-modellen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b="1" dirty="0"/>
              <a:t>Lågtröskelverksamhet för 15-29-åringar</a:t>
            </a:r>
            <a:r>
              <a:rPr lang="sv-SE" sz="2600" dirty="0"/>
              <a:t>, information och personlig vägledning.</a:t>
            </a:r>
          </a:p>
          <a:p>
            <a:r>
              <a:rPr lang="sv-SE" sz="2600" dirty="0"/>
              <a:t>Tillgång till en </a:t>
            </a:r>
            <a:r>
              <a:rPr lang="sv-SE" sz="2600" b="1" dirty="0"/>
              <a:t>multiprofessionell och sektoröverskridande </a:t>
            </a:r>
            <a:r>
              <a:rPr lang="sv-SE" sz="2600" dirty="0"/>
              <a:t>personal.</a:t>
            </a:r>
          </a:p>
          <a:p>
            <a:r>
              <a:rPr lang="sv-SE" sz="2600" dirty="0"/>
              <a:t>Servicen täcker frågor om </a:t>
            </a:r>
            <a:r>
              <a:rPr lang="sv-SE" sz="2600" b="1" dirty="0"/>
              <a:t>arbete, studier, livshantering och välmående</a:t>
            </a:r>
            <a:r>
              <a:rPr lang="sv-SE" sz="2600" dirty="0"/>
              <a:t>. </a:t>
            </a:r>
          </a:p>
          <a:p>
            <a:r>
              <a:rPr lang="sv-SE" sz="2600" dirty="0"/>
              <a:t>Unga kan kontakta servicen </a:t>
            </a:r>
            <a:r>
              <a:rPr lang="sv-SE" sz="2600" b="1" dirty="0"/>
              <a:t>gratis, utan tidsbokning och anonymt</a:t>
            </a:r>
            <a:r>
              <a:rPr lang="sv-SE" sz="2600" dirty="0"/>
              <a:t>.</a:t>
            </a:r>
          </a:p>
          <a:p>
            <a:r>
              <a:rPr lang="sv-SE" sz="2600" dirty="0"/>
              <a:t>Navigatorerna hjälper unga att </a:t>
            </a:r>
            <a:r>
              <a:rPr lang="sv-SE" sz="2600" b="1" dirty="0"/>
              <a:t>hitta och ta del av </a:t>
            </a:r>
            <a:r>
              <a:rPr lang="sv-SE" sz="2600" dirty="0"/>
              <a:t>lämpliga serviceformer och tjänster.</a:t>
            </a:r>
          </a:p>
          <a:p>
            <a:pPr marL="92075" indent="0">
              <a:buNone/>
            </a:pPr>
            <a:endParaRPr lang="sv-SE" dirty="0"/>
          </a:p>
          <a:p>
            <a:pPr marL="92075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1570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51584" y="692696"/>
            <a:ext cx="9409047" cy="1249544"/>
          </a:xfrm>
        </p:spPr>
        <p:txBody>
          <a:bodyPr/>
          <a:lstStyle/>
          <a:p>
            <a:r>
              <a:rPr lang="fi-FI" dirty="0" err="1"/>
              <a:t>navigator-</a:t>
            </a:r>
            <a:r>
              <a:rPr lang="fi-FI" dirty="0"/>
              <a:t> </a:t>
            </a:r>
            <a:r>
              <a:rPr lang="fi-FI" dirty="0" err="1"/>
              <a:t>modellen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servicekriterier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600" dirty="0"/>
              <a:t>TE-</a:t>
            </a:r>
            <a:r>
              <a:rPr lang="fi-FI" sz="2600" dirty="0" err="1"/>
              <a:t>byrån</a:t>
            </a:r>
            <a:endParaRPr lang="fi-FI" sz="2600" dirty="0"/>
          </a:p>
          <a:p>
            <a:r>
              <a:rPr lang="fi-FI" sz="2600" dirty="0" err="1"/>
              <a:t>Socialt</a:t>
            </a:r>
            <a:r>
              <a:rPr lang="fi-FI" sz="2600" dirty="0"/>
              <a:t> </a:t>
            </a:r>
            <a:r>
              <a:rPr lang="fi-FI" sz="2600" dirty="0" err="1"/>
              <a:t>arbete</a:t>
            </a:r>
            <a:r>
              <a:rPr lang="fi-FI" sz="2600" dirty="0"/>
              <a:t> </a:t>
            </a:r>
            <a:r>
              <a:rPr lang="fi-FI" sz="2600" dirty="0" err="1"/>
              <a:t>eller</a:t>
            </a:r>
            <a:r>
              <a:rPr lang="fi-FI" sz="2600" dirty="0"/>
              <a:t> </a:t>
            </a:r>
            <a:r>
              <a:rPr lang="fi-FI" sz="2600" dirty="0" err="1"/>
              <a:t>socialhandledning</a:t>
            </a:r>
            <a:endParaRPr lang="fi-FI" sz="2600" dirty="0"/>
          </a:p>
          <a:p>
            <a:r>
              <a:rPr lang="fi-FI" sz="2600" dirty="0" err="1"/>
              <a:t>Ungas</a:t>
            </a:r>
            <a:r>
              <a:rPr lang="fi-FI" sz="2600" dirty="0"/>
              <a:t> </a:t>
            </a:r>
            <a:r>
              <a:rPr lang="fi-FI" sz="2600" dirty="0" err="1"/>
              <a:t>informations</a:t>
            </a:r>
            <a:r>
              <a:rPr lang="fi-FI" sz="2600" dirty="0"/>
              <a:t>- </a:t>
            </a:r>
            <a:r>
              <a:rPr lang="fi-FI" sz="2600" dirty="0" err="1"/>
              <a:t>och</a:t>
            </a:r>
            <a:r>
              <a:rPr lang="fi-FI" sz="2600" dirty="0"/>
              <a:t> </a:t>
            </a:r>
            <a:r>
              <a:rPr lang="fi-FI" sz="2600" dirty="0" err="1"/>
              <a:t>vägledningstjänster</a:t>
            </a:r>
            <a:endParaRPr lang="fi-FI" sz="2600" dirty="0"/>
          </a:p>
          <a:p>
            <a:r>
              <a:rPr lang="fi-FI" sz="2600" dirty="0" err="1"/>
              <a:t>Läroanstalter</a:t>
            </a:r>
            <a:r>
              <a:rPr lang="fi-FI" sz="2600" dirty="0"/>
              <a:t> (</a:t>
            </a:r>
            <a:r>
              <a:rPr lang="fi-FI" sz="2600" dirty="0" err="1"/>
              <a:t>minst</a:t>
            </a:r>
            <a:r>
              <a:rPr lang="fi-FI" sz="2600" dirty="0"/>
              <a:t> </a:t>
            </a:r>
            <a:r>
              <a:rPr lang="fi-FI" sz="2600" dirty="0" err="1"/>
              <a:t>andra</a:t>
            </a:r>
            <a:r>
              <a:rPr lang="fi-FI" sz="2600" dirty="0"/>
              <a:t> </a:t>
            </a:r>
            <a:r>
              <a:rPr lang="fi-FI" sz="2600" dirty="0" err="1"/>
              <a:t>stadiet</a:t>
            </a:r>
            <a:r>
              <a:rPr lang="fi-FI" sz="2600" dirty="0"/>
              <a:t>)</a:t>
            </a:r>
          </a:p>
          <a:p>
            <a:r>
              <a:rPr lang="fi-FI" sz="2600" dirty="0" err="1"/>
              <a:t>Ungdomsarbetare</a:t>
            </a:r>
            <a:r>
              <a:rPr lang="fi-FI" sz="2600" dirty="0"/>
              <a:t> / </a:t>
            </a:r>
            <a:r>
              <a:rPr lang="fi-FI" sz="2600" dirty="0" err="1"/>
              <a:t>arbetslivscoacher</a:t>
            </a:r>
            <a:r>
              <a:rPr lang="fi-FI" sz="2600" dirty="0"/>
              <a:t> (</a:t>
            </a:r>
            <a:r>
              <a:rPr lang="fi-FI" sz="2600" dirty="0" err="1"/>
              <a:t>titlarna</a:t>
            </a:r>
            <a:r>
              <a:rPr lang="fi-FI" sz="2600" dirty="0"/>
              <a:t> </a:t>
            </a:r>
            <a:r>
              <a:rPr lang="fi-FI" sz="2600" dirty="0" err="1"/>
              <a:t>varierar</a:t>
            </a:r>
            <a:r>
              <a:rPr lang="fi-FI" sz="2600" dirty="0"/>
              <a:t>)</a:t>
            </a:r>
          </a:p>
          <a:p>
            <a:pPr marL="92075" indent="0">
              <a:buNone/>
            </a:pPr>
            <a:endParaRPr lang="fi-FI" dirty="0"/>
          </a:p>
          <a:p>
            <a:pPr marL="92075" indent="0">
              <a:buNone/>
            </a:pPr>
            <a:r>
              <a:rPr lang="fi-FI" dirty="0"/>
              <a:t>(</a:t>
            </a:r>
            <a:r>
              <a:rPr lang="fi-FI" dirty="0" err="1"/>
              <a:t>Kohtaamo</a:t>
            </a:r>
            <a:r>
              <a:rPr lang="fi-FI" dirty="0"/>
              <a:t> 2018)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62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692696"/>
            <a:ext cx="9337039" cy="1249544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Navigator-</a:t>
            </a:r>
            <a:r>
              <a:rPr lang="fi-FI" dirty="0"/>
              <a:t> SERVICE i Finland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1506" y="2348880"/>
            <a:ext cx="11179125" cy="3632410"/>
          </a:xfrm>
        </p:spPr>
        <p:txBody>
          <a:bodyPr/>
          <a:lstStyle/>
          <a:p>
            <a:r>
              <a:rPr lang="sv-SE" sz="2600" dirty="0"/>
              <a:t>I Finland finns för närvarande </a:t>
            </a:r>
            <a:r>
              <a:rPr lang="sv-SE" sz="2600" b="1" dirty="0"/>
              <a:t>ca 50 </a:t>
            </a:r>
            <a:r>
              <a:rPr lang="sv-SE" sz="2600" dirty="0"/>
              <a:t>Navigator-servicepunkter och nya är under planering. </a:t>
            </a:r>
          </a:p>
          <a:p>
            <a:r>
              <a:rPr lang="sv-SE" sz="2600" dirty="0"/>
              <a:t>Inom Navigatorerna möts den </a:t>
            </a:r>
            <a:r>
              <a:rPr lang="sv-SE" sz="2600" b="1" dirty="0"/>
              <a:t>offentliga, privata och tredje sektorn </a:t>
            </a:r>
            <a:r>
              <a:rPr lang="sv-SE" sz="2600" dirty="0"/>
              <a:t>för att tillsammans främja ungas möjligheter att etablera sig i arbets- och samhällslivet. </a:t>
            </a:r>
          </a:p>
          <a:p>
            <a:r>
              <a:rPr lang="en-US" sz="2600" dirty="0"/>
              <a:t>Navigator </a:t>
            </a:r>
            <a:r>
              <a:rPr lang="en-US" sz="2600" dirty="0" err="1"/>
              <a:t>servicepunkterna</a:t>
            </a:r>
            <a:r>
              <a:rPr lang="en-US" sz="2600" dirty="0"/>
              <a:t> </a:t>
            </a:r>
            <a:r>
              <a:rPr lang="en-US" sz="2600" dirty="0" err="1"/>
              <a:t>utgör</a:t>
            </a:r>
            <a:r>
              <a:rPr lang="en-US" sz="2600" dirty="0"/>
              <a:t> </a:t>
            </a:r>
            <a:r>
              <a:rPr lang="en-US" sz="2600" dirty="0" err="1"/>
              <a:t>ett</a:t>
            </a:r>
            <a:r>
              <a:rPr lang="en-US" sz="2600" dirty="0"/>
              <a:t> </a:t>
            </a:r>
            <a:r>
              <a:rPr lang="en-US" sz="2600" dirty="0" err="1"/>
              <a:t>verksamhetskoncept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förverkligar</a:t>
            </a:r>
            <a:r>
              <a:rPr lang="en-US" sz="2600" dirty="0"/>
              <a:t> de </a:t>
            </a:r>
            <a:r>
              <a:rPr lang="en-US" sz="2600" dirty="0" err="1"/>
              <a:t>målsättningar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ställts</a:t>
            </a:r>
            <a:r>
              <a:rPr lang="en-US" sz="2600" dirty="0"/>
              <a:t> </a:t>
            </a:r>
            <a:r>
              <a:rPr lang="en-US" sz="2600" dirty="0" err="1"/>
              <a:t>upp</a:t>
            </a:r>
            <a:r>
              <a:rPr lang="en-US" sz="2600" dirty="0"/>
              <a:t> </a:t>
            </a:r>
            <a:r>
              <a:rPr lang="en-US" sz="2600" dirty="0" err="1"/>
              <a:t>för</a:t>
            </a:r>
            <a:r>
              <a:rPr lang="en-US" sz="2600" dirty="0"/>
              <a:t> </a:t>
            </a:r>
            <a:r>
              <a:rPr lang="en-US" sz="2600" dirty="0" err="1"/>
              <a:t>ungdomsgarantin</a:t>
            </a:r>
            <a:r>
              <a:rPr lang="en-US" sz="2600" dirty="0"/>
              <a:t> </a:t>
            </a:r>
            <a:r>
              <a:rPr lang="en-US" sz="2600" dirty="0" err="1"/>
              <a:t>inom</a:t>
            </a:r>
            <a:r>
              <a:rPr lang="en-US" sz="2600" dirty="0"/>
              <a:t> EU. </a:t>
            </a:r>
            <a:endParaRPr lang="en-US" sz="2600" i="1" dirty="0"/>
          </a:p>
          <a:p>
            <a:pPr marL="92075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12.6.2018 / Wrede-Jäntti &amp; Westerback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28218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12.6.2018 / Wrede-Jäntti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49" y="-26994"/>
            <a:ext cx="422050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9EBB8E-5A1E-E443-90B2-F56CF2366CD9}"/>
              </a:ext>
            </a:extLst>
          </p:cNvPr>
          <p:cNvSpPr txBox="1"/>
          <p:nvPr/>
        </p:nvSpPr>
        <p:spPr bwMode="auto">
          <a:xfrm>
            <a:off x="8745877" y="1772816"/>
            <a:ext cx="30963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b="1" dirty="0"/>
              <a:t>ORTER I FINLAND SOM ERBJUDER UNGA SERVICE GENOM EN  NAVIGATOR SERVICEPUNKT</a:t>
            </a:r>
          </a:p>
        </p:txBody>
      </p:sp>
    </p:spTree>
    <p:extLst>
      <p:ext uri="{BB962C8B-B14F-4D97-AF65-F5344CB8AC3E}">
        <p14:creationId xmlns:p14="http://schemas.microsoft.com/office/powerpoint/2010/main" val="398158849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20042016.potx" id="{28925FB7-B4B1-46E9-B659-90022767B50D}" vid="{0C96BA78-BA98-4915-B324-CFB414722EE0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HY_template_Arial_basic_widescreen_27042016</Template>
  <TotalTime>0</TotalTime>
  <Words>1679</Words>
  <Application>Microsoft Office PowerPoint</Application>
  <PresentationFormat>Laajakuva</PresentationFormat>
  <Paragraphs>299</Paragraphs>
  <Slides>40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Gotham Narrow Bold</vt:lpstr>
      <vt:lpstr>Gotham Narrow Bold</vt:lpstr>
      <vt:lpstr>Gotham Narrow Book</vt:lpstr>
      <vt:lpstr>Gotham-Bold</vt:lpstr>
      <vt:lpstr>Wingdings</vt:lpstr>
      <vt:lpstr>HY_2016</vt:lpstr>
      <vt:lpstr>navigatorn   [Ohjaamo]                   SETT UR de ungas SYNVINKEL</vt:lpstr>
      <vt:lpstr>   PRESENTATIONENS STRUKTUR</vt:lpstr>
      <vt:lpstr>   bakgrund</vt:lpstr>
      <vt:lpstr>UngdomsarbetslöshetEN        I finland, 2017-2018</vt:lpstr>
      <vt:lpstr>PowerPoint-esitys</vt:lpstr>
      <vt:lpstr> navigator-modellen</vt:lpstr>
      <vt:lpstr>navigator- modellen servicekriterier</vt:lpstr>
      <vt:lpstr> Navigator- SERVICE i Finland</vt:lpstr>
      <vt:lpstr> </vt:lpstr>
      <vt:lpstr>NAVIGATORKONCEPTET  i bildform</vt:lpstr>
      <vt:lpstr>PowerPoint-esitys</vt:lpstr>
      <vt:lpstr>NAVIGATORN ERBJUDER</vt:lpstr>
      <vt:lpstr>Navigator-SERVICEN          Strävar efter ATT</vt:lpstr>
      <vt:lpstr>   nationell feedback                            – UTVÄRDERING våren 2018</vt:lpstr>
      <vt:lpstr>Ungas Utvärdering av Navigatorn, skala 1-5  indelning eNL. mer resp. mindre nöjd med siN livSSITUATION </vt:lpstr>
      <vt:lpstr>servicen vid Navigatorn  - En kvalitativ intervjustudie bland unga                       .   och personal vid navigatorn i hfors</vt:lpstr>
      <vt:lpstr>MATERIAL och metoder</vt:lpstr>
      <vt:lpstr>MATERIAL och metoder</vt:lpstr>
      <vt:lpstr>MATERIAL</vt:lpstr>
      <vt:lpstr>RESULTAT</vt:lpstr>
      <vt:lpstr>rESULTAT</vt:lpstr>
      <vt:lpstr>rESULTAT</vt:lpstr>
      <vt:lpstr>Att främja ungas förmågor i nya välfärdskontexter</vt:lpstr>
      <vt:lpstr>   Data och metoder </vt:lpstr>
      <vt:lpstr>Uppföljningsstudie (n=34)</vt:lpstr>
      <vt:lpstr>Uppföljningsstudie (n=34)</vt:lpstr>
      <vt:lpstr>Uppföljningsstudie (n=34)</vt:lpstr>
      <vt:lpstr>Uppföljningsstudie (n=34)</vt:lpstr>
      <vt:lpstr>Uppföljningsstudie (n=34)</vt:lpstr>
      <vt:lpstr>Uppföljningsstudie (n=34)</vt:lpstr>
      <vt:lpstr>Uppföljningsstudie (n=34) Preliminära resultat</vt:lpstr>
      <vt:lpstr>PowerPoint-esitys</vt:lpstr>
      <vt:lpstr>Uppföljningsstudie (n=34) Preliminära resultat</vt:lpstr>
      <vt:lpstr>PowerPoint-esitys</vt:lpstr>
      <vt:lpstr>Uppföljningsstudie (n=34) Preliminära resultat</vt:lpstr>
      <vt:lpstr>PowerPoint-esitys</vt:lpstr>
      <vt:lpstr>PowerPoint-esitys</vt:lpstr>
      <vt:lpstr>JämförelseR</vt:lpstr>
      <vt:lpstr>DISKUSSION</vt:lpstr>
      <vt:lpstr>tack! Frida Westerback   Matilda Wrede-Jäntti doktorand, HU    universitetslektor, socialt arbete, HU   @fridawilhelmina tel. 040 124 9986    tel. 050 318 39 47 frida.westerback@helsinki.fi   matilda.wrede-jantti@helsinki.fi 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2017-02-09T08:06:33Z</dcterms:created>
  <dcterms:modified xsi:type="dcterms:W3CDTF">2018-06-12T04:52:34Z</dcterms:modified>
</cp:coreProperties>
</file>